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59"/>
  </p:notesMasterIdLst>
  <p:handoutMasterIdLst>
    <p:handoutMasterId r:id="rId60"/>
  </p:handoutMasterIdLst>
  <p:sldIdLst>
    <p:sldId id="257" r:id="rId2"/>
    <p:sldId id="383" r:id="rId3"/>
    <p:sldId id="523" r:id="rId4"/>
    <p:sldId id="413" r:id="rId5"/>
    <p:sldId id="414" r:id="rId6"/>
    <p:sldId id="418" r:id="rId7"/>
    <p:sldId id="527" r:id="rId8"/>
    <p:sldId id="526" r:id="rId9"/>
    <p:sldId id="419" r:id="rId10"/>
    <p:sldId id="528" r:id="rId11"/>
    <p:sldId id="481" r:id="rId12"/>
    <p:sldId id="420" r:id="rId13"/>
    <p:sldId id="421" r:id="rId14"/>
    <p:sldId id="422" r:id="rId15"/>
    <p:sldId id="423" r:id="rId16"/>
    <p:sldId id="482" r:id="rId17"/>
    <p:sldId id="520" r:id="rId18"/>
    <p:sldId id="521" r:id="rId19"/>
    <p:sldId id="483" r:id="rId20"/>
    <p:sldId id="484" r:id="rId21"/>
    <p:sldId id="485" r:id="rId22"/>
    <p:sldId id="486" r:id="rId23"/>
    <p:sldId id="487" r:id="rId24"/>
    <p:sldId id="488" r:id="rId25"/>
    <p:sldId id="489" r:id="rId26"/>
    <p:sldId id="490" r:id="rId27"/>
    <p:sldId id="491" r:id="rId28"/>
    <p:sldId id="492" r:id="rId29"/>
    <p:sldId id="493" r:id="rId30"/>
    <p:sldId id="494" r:id="rId31"/>
    <p:sldId id="495" r:id="rId32"/>
    <p:sldId id="496" r:id="rId33"/>
    <p:sldId id="497" r:id="rId34"/>
    <p:sldId id="498" r:id="rId35"/>
    <p:sldId id="499" r:id="rId36"/>
    <p:sldId id="500" r:id="rId37"/>
    <p:sldId id="525" r:id="rId38"/>
    <p:sldId id="501" r:id="rId39"/>
    <p:sldId id="502" r:id="rId40"/>
    <p:sldId id="503" r:id="rId41"/>
    <p:sldId id="504" r:id="rId42"/>
    <p:sldId id="505" r:id="rId43"/>
    <p:sldId id="506" r:id="rId44"/>
    <p:sldId id="507" r:id="rId45"/>
    <p:sldId id="508" r:id="rId46"/>
    <p:sldId id="438" r:id="rId47"/>
    <p:sldId id="509" r:id="rId48"/>
    <p:sldId id="510" r:id="rId49"/>
    <p:sldId id="512" r:id="rId50"/>
    <p:sldId id="522" r:id="rId51"/>
    <p:sldId id="513" r:id="rId52"/>
    <p:sldId id="514" r:id="rId53"/>
    <p:sldId id="515" r:id="rId54"/>
    <p:sldId id="516" r:id="rId55"/>
    <p:sldId id="517" r:id="rId56"/>
    <p:sldId id="524" r:id="rId57"/>
    <p:sldId id="518"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94"/>
    <p:restoredTop sz="82756"/>
  </p:normalViewPr>
  <p:slideViewPr>
    <p:cSldViewPr snapToGrid="0" snapToObjects="1">
      <p:cViewPr varScale="1">
        <p:scale>
          <a:sx n="107" d="100"/>
          <a:sy n="107" d="100"/>
        </p:scale>
        <p:origin x="1344"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D2119F-3407-EE45-A7BF-7D701D61D84A}" type="datetimeFigureOut">
              <a:rPr lang="en-US" smtClean="0"/>
              <a:t>9/7/18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4EBC4EB-3CDB-2145-93AC-9261F3CA005E}" type="slidenum">
              <a:rPr lang="en-US" smtClean="0"/>
              <a:t>‹#›</a:t>
            </a:fld>
            <a:endParaRPr lang="en-US"/>
          </a:p>
        </p:txBody>
      </p:sp>
    </p:spTree>
    <p:extLst>
      <p:ext uri="{BB962C8B-B14F-4D97-AF65-F5344CB8AC3E}">
        <p14:creationId xmlns:p14="http://schemas.microsoft.com/office/powerpoint/2010/main" val="24938074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2E720B-BE6A-FB4B-9CD8-77D912E0FF05}" type="datetimeFigureOut">
              <a:rPr lang="en-US" smtClean="0"/>
              <a:pPr/>
              <a:t>9/7/18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C348FD-417E-BC4B-85B9-A87AE63942A8}" type="slidenum">
              <a:rPr lang="en-US" smtClean="0"/>
              <a:pPr/>
              <a:t>‹#›</a:t>
            </a:fld>
            <a:endParaRPr lang="en-US"/>
          </a:p>
        </p:txBody>
      </p:sp>
    </p:spTree>
    <p:extLst>
      <p:ext uri="{BB962C8B-B14F-4D97-AF65-F5344CB8AC3E}">
        <p14:creationId xmlns:p14="http://schemas.microsoft.com/office/powerpoint/2010/main" val="37441495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pPr>
              <a:buFont typeface="Wingdings" pitchFamily="-109" charset="2"/>
              <a:buNone/>
            </a:pPr>
            <a:fld id="{311C75D7-F00C-D942-A740-04C5BD4F3BC7}" type="slidenum">
              <a:rPr lang="en-GB">
                <a:latin typeface="Times New Roman" pitchFamily="-109" charset="0"/>
                <a:ea typeface="Bitstream Vera Sans" pitchFamily="-109" charset="0"/>
                <a:cs typeface="Bitstream Vera Sans" pitchFamily="-109" charset="0"/>
              </a:rPr>
              <a:pPr>
                <a:buFont typeface="Wingdings" pitchFamily="-109" charset="2"/>
                <a:buNone/>
              </a:pPr>
              <a:t>1</a:t>
            </a:fld>
            <a:endParaRPr lang="en-GB">
              <a:latin typeface="Times New Roman" pitchFamily="-109" charset="0"/>
              <a:ea typeface="Bitstream Vera Sans" pitchFamily="-109" charset="0"/>
              <a:cs typeface="Bitstream Vera Sans" pitchFamily="-109" charset="0"/>
            </a:endParaRPr>
          </a:p>
        </p:txBody>
      </p:sp>
      <p:sp>
        <p:nvSpPr>
          <p:cNvPr id="17411"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17412" name="Text Box 2"/>
          <p:cNvSpPr>
            <a:spLocks noGrp="1" noChangeArrowheads="1"/>
          </p:cNvSpPr>
          <p:nvPr>
            <p:ph type="body" idx="1"/>
          </p:nvPr>
        </p:nvSpPr>
        <p:spPr>
          <a:xfrm>
            <a:off x="686360" y="4342535"/>
            <a:ext cx="5486681" cy="4114511"/>
          </a:xfrm>
          <a:noFill/>
          <a:ln/>
        </p:spPr>
        <p:txBody>
          <a:bodyPr wrap="none" anchor="ctr"/>
          <a:lstStyle/>
          <a:p>
            <a:endParaRPr lang="en-US">
              <a:latin typeface="Times New Roman" pitchFamily="-109" charset="0"/>
            </a:endParaRPr>
          </a:p>
        </p:txBody>
      </p:sp>
    </p:spTree>
    <p:extLst>
      <p:ext uri="{BB962C8B-B14F-4D97-AF65-F5344CB8AC3E}">
        <p14:creationId xmlns:p14="http://schemas.microsoft.com/office/powerpoint/2010/main" val="1732799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“Contexts are misconfigured, and it will affect the server starting process </a:t>
            </a:r>
          </a:p>
        </p:txBody>
      </p:sp>
      <p:sp>
        <p:nvSpPr>
          <p:cNvPr id="4" name="Slide Number Placeholder 3"/>
          <p:cNvSpPr>
            <a:spLocks noGrp="1"/>
          </p:cNvSpPr>
          <p:nvPr>
            <p:ph type="sldNum" sz="quarter" idx="5"/>
          </p:nvPr>
        </p:nvSpPr>
        <p:spPr/>
        <p:txBody>
          <a:bodyPr/>
          <a:lstStyle/>
          <a:p>
            <a:fld id="{13C348FD-417E-BC4B-85B9-A87AE63942A8}" type="slidenum">
              <a:rPr lang="en-US" smtClean="0"/>
              <a:pPr/>
              <a:t>16</a:t>
            </a:fld>
            <a:endParaRPr lang="en-US"/>
          </a:p>
        </p:txBody>
      </p:sp>
    </p:spTree>
    <p:extLst>
      <p:ext uri="{BB962C8B-B14F-4D97-AF65-F5344CB8AC3E}">
        <p14:creationId xmlns:p14="http://schemas.microsoft.com/office/powerpoint/2010/main" val="2423246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17</a:t>
            </a:fld>
            <a:endParaRPr lang="en-US"/>
          </a:p>
        </p:txBody>
      </p:sp>
    </p:spTree>
    <p:extLst>
      <p:ext uri="{BB962C8B-B14F-4D97-AF65-F5344CB8AC3E}">
        <p14:creationId xmlns:p14="http://schemas.microsoft.com/office/powerpoint/2010/main" val="3656931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18</a:t>
            </a:fld>
            <a:endParaRPr lang="en-US"/>
          </a:p>
        </p:txBody>
      </p:sp>
    </p:spTree>
    <p:extLst>
      <p:ext uri="{BB962C8B-B14F-4D97-AF65-F5344CB8AC3E}">
        <p14:creationId xmlns:p14="http://schemas.microsoft.com/office/powerpoint/2010/main" val="401442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ServerRoot</a:t>
            </a:r>
            <a:r>
              <a:rPr lang="en-US" dirty="0"/>
              <a:t> is the Root directory where the server lives. Any other relative paths relative to here</a:t>
            </a:r>
          </a:p>
          <a:p>
            <a:endParaRPr lang="en-US" dirty="0"/>
          </a:p>
          <a:p>
            <a:r>
              <a:rPr lang="en-US" dirty="0" err="1"/>
              <a:t>ServerRoot</a:t>
            </a:r>
            <a:r>
              <a:rPr lang="en-US" dirty="0"/>
              <a:t> is the place where Apache installation code lives</a:t>
            </a:r>
          </a:p>
        </p:txBody>
      </p:sp>
      <p:sp>
        <p:nvSpPr>
          <p:cNvPr id="4" name="Slide Number Placeholder 3"/>
          <p:cNvSpPr>
            <a:spLocks noGrp="1"/>
          </p:cNvSpPr>
          <p:nvPr>
            <p:ph type="sldNum" sz="quarter" idx="5"/>
          </p:nvPr>
        </p:nvSpPr>
        <p:spPr/>
        <p:txBody>
          <a:bodyPr/>
          <a:lstStyle/>
          <a:p>
            <a:fld id="{13C348FD-417E-BC4B-85B9-A87AE63942A8}" type="slidenum">
              <a:rPr lang="en-US" smtClean="0"/>
              <a:pPr/>
              <a:t>23</a:t>
            </a:fld>
            <a:endParaRPr lang="en-US"/>
          </a:p>
        </p:txBody>
      </p:sp>
    </p:spTree>
    <p:extLst>
      <p:ext uri="{BB962C8B-B14F-4D97-AF65-F5344CB8AC3E}">
        <p14:creationId xmlns:p14="http://schemas.microsoft.com/office/powerpoint/2010/main" val="147509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24</a:t>
            </a:fld>
            <a:endParaRPr lang="en-US"/>
          </a:p>
        </p:txBody>
      </p:sp>
    </p:spTree>
    <p:extLst>
      <p:ext uri="{BB962C8B-B14F-4D97-AF65-F5344CB8AC3E}">
        <p14:creationId xmlns:p14="http://schemas.microsoft.com/office/powerpoint/2010/main" val="2353485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Modules are Extend functionality</a:t>
            </a:r>
          </a:p>
          <a:p>
            <a:r>
              <a:rPr lang="en-US" dirty="0"/>
              <a:t>Here are some examples of the modules. </a:t>
            </a:r>
          </a:p>
          <a:p>
            <a:r>
              <a:rPr lang="en-US" dirty="0"/>
              <a:t>When you want to activate a module, you have to uncomment it, which means removing the </a:t>
            </a:r>
            <a:r>
              <a:rPr lang="en-US" dirty="0" err="1"/>
              <a:t>HashTab</a:t>
            </a:r>
            <a:r>
              <a:rPr lang="en-US" dirty="0"/>
              <a:t> or the </a:t>
            </a:r>
            <a:r>
              <a:rPr lang="en-US" dirty="0" err="1"/>
              <a:t>PoundSymbol</a:t>
            </a:r>
            <a:r>
              <a:rPr lang="en-US" dirty="0"/>
              <a:t> in front of the module.</a:t>
            </a:r>
          </a:p>
        </p:txBody>
      </p:sp>
      <p:sp>
        <p:nvSpPr>
          <p:cNvPr id="4" name="Slide Number Placeholder 3"/>
          <p:cNvSpPr>
            <a:spLocks noGrp="1"/>
          </p:cNvSpPr>
          <p:nvPr>
            <p:ph type="sldNum" sz="quarter" idx="5"/>
          </p:nvPr>
        </p:nvSpPr>
        <p:spPr/>
        <p:txBody>
          <a:bodyPr/>
          <a:lstStyle/>
          <a:p>
            <a:fld id="{13C348FD-417E-BC4B-85B9-A87AE63942A8}" type="slidenum">
              <a:rPr lang="en-US" smtClean="0"/>
              <a:pPr/>
              <a:t>26</a:t>
            </a:fld>
            <a:endParaRPr lang="en-US"/>
          </a:p>
        </p:txBody>
      </p:sp>
    </p:spTree>
    <p:extLst>
      <p:ext uri="{BB962C8B-B14F-4D97-AF65-F5344CB8AC3E}">
        <p14:creationId xmlns:p14="http://schemas.microsoft.com/office/powerpoint/2010/main" val="996919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LoadModule</a:t>
            </a:r>
            <a:r>
              <a:rPr lang="en-US" dirty="0"/>
              <a:t>  Loads the specified module</a:t>
            </a:r>
          </a:p>
        </p:txBody>
      </p:sp>
      <p:sp>
        <p:nvSpPr>
          <p:cNvPr id="4" name="Slide Number Placeholder 3"/>
          <p:cNvSpPr>
            <a:spLocks noGrp="1"/>
          </p:cNvSpPr>
          <p:nvPr>
            <p:ph type="sldNum" sz="quarter" idx="5"/>
          </p:nvPr>
        </p:nvSpPr>
        <p:spPr/>
        <p:txBody>
          <a:bodyPr/>
          <a:lstStyle/>
          <a:p>
            <a:fld id="{13C348FD-417E-BC4B-85B9-A87AE63942A8}" type="slidenum">
              <a:rPr lang="en-US" smtClean="0"/>
              <a:pPr/>
              <a:t>27</a:t>
            </a:fld>
            <a:endParaRPr lang="en-US"/>
          </a:p>
        </p:txBody>
      </p:sp>
    </p:spTree>
    <p:extLst>
      <p:ext uri="{BB962C8B-B14F-4D97-AF65-F5344CB8AC3E}">
        <p14:creationId xmlns:p14="http://schemas.microsoft.com/office/powerpoint/2010/main" val="3492788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Main Server Answers all requests not received by a virtual host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this, means When you have defined a virtual servers, first the requests are matched to the virtual servers. If they can not match, then they will go to the main server config. </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29</a:t>
            </a:fld>
            <a:endParaRPr lang="en-US"/>
          </a:p>
        </p:txBody>
      </p:sp>
    </p:spTree>
    <p:extLst>
      <p:ext uri="{BB962C8B-B14F-4D97-AF65-F5344CB8AC3E}">
        <p14:creationId xmlns:p14="http://schemas.microsoft.com/office/powerpoint/2010/main" val="1881515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Main server configuration starts. </a:t>
            </a:r>
          </a:p>
        </p:txBody>
      </p:sp>
      <p:sp>
        <p:nvSpPr>
          <p:cNvPr id="4" name="Slide Number Placeholder 3"/>
          <p:cNvSpPr>
            <a:spLocks noGrp="1"/>
          </p:cNvSpPr>
          <p:nvPr>
            <p:ph type="sldNum" sz="quarter" idx="5"/>
          </p:nvPr>
        </p:nvSpPr>
        <p:spPr/>
        <p:txBody>
          <a:bodyPr/>
          <a:lstStyle/>
          <a:p>
            <a:fld id="{13C348FD-417E-BC4B-85B9-A87AE63942A8}" type="slidenum">
              <a:rPr lang="en-US" smtClean="0"/>
              <a:pPr/>
              <a:t>30</a:t>
            </a:fld>
            <a:endParaRPr lang="en-US"/>
          </a:p>
        </p:txBody>
      </p:sp>
    </p:spTree>
    <p:extLst>
      <p:ext uri="{BB962C8B-B14F-4D97-AF65-F5344CB8AC3E}">
        <p14:creationId xmlns:p14="http://schemas.microsoft.com/office/powerpoint/2010/main" val="2370714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by using the </a:t>
            </a:r>
            <a:r>
              <a:rPr lang="en-US" dirty="0" err="1"/>
              <a:t>htaccess</a:t>
            </a:r>
            <a:r>
              <a:rPr lang="en-US" dirty="0"/>
              <a:t> file. </a:t>
            </a:r>
          </a:p>
        </p:txBody>
      </p:sp>
      <p:sp>
        <p:nvSpPr>
          <p:cNvPr id="4" name="Slide Number Placeholder 3"/>
          <p:cNvSpPr>
            <a:spLocks noGrp="1"/>
          </p:cNvSpPr>
          <p:nvPr>
            <p:ph type="sldNum" sz="quarter" idx="5"/>
          </p:nvPr>
        </p:nvSpPr>
        <p:spPr/>
        <p:txBody>
          <a:bodyPr/>
          <a:lstStyle/>
          <a:p>
            <a:fld id="{13C348FD-417E-BC4B-85B9-A87AE63942A8}" type="slidenum">
              <a:rPr lang="en-US" smtClean="0"/>
              <a:pPr/>
              <a:t>31</a:t>
            </a:fld>
            <a:endParaRPr lang="en-US"/>
          </a:p>
        </p:txBody>
      </p:sp>
    </p:spTree>
    <p:extLst>
      <p:ext uri="{BB962C8B-B14F-4D97-AF65-F5344CB8AC3E}">
        <p14:creationId xmlns:p14="http://schemas.microsoft.com/office/powerpoint/2010/main" val="2211650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2</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130988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httpd.apache.org</a:t>
            </a:r>
            <a:r>
              <a:rPr lang="en-US" dirty="0"/>
              <a:t>/docs/2.4/mod/</a:t>
            </a:r>
            <a:r>
              <a:rPr lang="en-US"/>
              <a:t>mod_access_compat.html</a:t>
            </a:r>
          </a:p>
        </p:txBody>
      </p:sp>
      <p:sp>
        <p:nvSpPr>
          <p:cNvPr id="4" name="Slide Number Placeholder 3"/>
          <p:cNvSpPr>
            <a:spLocks noGrp="1"/>
          </p:cNvSpPr>
          <p:nvPr>
            <p:ph type="sldNum" sz="quarter" idx="10"/>
          </p:nvPr>
        </p:nvSpPr>
        <p:spPr/>
        <p:txBody>
          <a:bodyPr/>
          <a:lstStyle/>
          <a:p>
            <a:fld id="{13C348FD-417E-BC4B-85B9-A87AE63942A8}" type="slidenum">
              <a:rPr lang="en-US" smtClean="0"/>
              <a:pPr/>
              <a:t>34</a:t>
            </a:fld>
            <a:endParaRPr lang="en-US"/>
          </a:p>
        </p:txBody>
      </p:sp>
    </p:spTree>
    <p:extLst>
      <p:ext uri="{BB962C8B-B14F-4D97-AF65-F5344CB8AC3E}">
        <p14:creationId xmlns:p14="http://schemas.microsoft.com/office/powerpoint/2010/main" val="25910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httpd.apache.org</a:t>
            </a:r>
            <a:r>
              <a:rPr lang="en-US" dirty="0"/>
              <a:t>/docs/2.4/mod/</a:t>
            </a:r>
            <a:r>
              <a:rPr lang="en-US"/>
              <a:t>mod_access_compat.html</a:t>
            </a:r>
          </a:p>
        </p:txBody>
      </p:sp>
      <p:sp>
        <p:nvSpPr>
          <p:cNvPr id="4" name="Slide Number Placeholder 3"/>
          <p:cNvSpPr>
            <a:spLocks noGrp="1"/>
          </p:cNvSpPr>
          <p:nvPr>
            <p:ph type="sldNum" sz="quarter" idx="10"/>
          </p:nvPr>
        </p:nvSpPr>
        <p:spPr/>
        <p:txBody>
          <a:bodyPr/>
          <a:lstStyle/>
          <a:p>
            <a:fld id="{13C348FD-417E-BC4B-85B9-A87AE63942A8}" type="slidenum">
              <a:rPr lang="en-US" smtClean="0"/>
              <a:pPr/>
              <a:t>37</a:t>
            </a:fld>
            <a:endParaRPr lang="en-US"/>
          </a:p>
        </p:txBody>
      </p:sp>
    </p:spTree>
    <p:extLst>
      <p:ext uri="{BB962C8B-B14F-4D97-AF65-F5344CB8AC3E}">
        <p14:creationId xmlns:p14="http://schemas.microsoft.com/office/powerpoint/2010/main" val="342376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htaccess</a:t>
            </a:r>
            <a:r>
              <a:rPr lang="en-US" dirty="0"/>
              <a:t> file</a:t>
            </a:r>
          </a:p>
        </p:txBody>
      </p:sp>
      <p:sp>
        <p:nvSpPr>
          <p:cNvPr id="4" name="Slide Number Placeholder 3"/>
          <p:cNvSpPr>
            <a:spLocks noGrp="1"/>
          </p:cNvSpPr>
          <p:nvPr>
            <p:ph type="sldNum" sz="quarter" idx="5"/>
          </p:nvPr>
        </p:nvSpPr>
        <p:spPr/>
        <p:txBody>
          <a:bodyPr/>
          <a:lstStyle/>
          <a:p>
            <a:fld id="{13C348FD-417E-BC4B-85B9-A87AE63942A8}" type="slidenum">
              <a:rPr lang="en-US" smtClean="0"/>
              <a:pPr/>
              <a:t>38</a:t>
            </a:fld>
            <a:endParaRPr lang="en-US"/>
          </a:p>
        </p:txBody>
      </p:sp>
    </p:spTree>
    <p:extLst>
      <p:ext uri="{BB962C8B-B14F-4D97-AF65-F5344CB8AC3E}">
        <p14:creationId xmlns:p14="http://schemas.microsoft.com/office/powerpoint/2010/main" val="2406875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a:t>
            </a:r>
            <a:r>
              <a:rPr lang="en-US" dirty="0" err="1"/>
              <a:t>detault</a:t>
            </a:r>
            <a:r>
              <a:rPr lang="en-US" dirty="0"/>
              <a:t> one </a:t>
            </a:r>
          </a:p>
          <a:p>
            <a:r>
              <a:rPr lang="en-US" dirty="0"/>
              <a:t>http://localhost/</a:t>
            </a:r>
          </a:p>
          <a:p>
            <a:endParaRPr lang="en-US" dirty="0"/>
          </a:p>
          <a:p>
            <a:r>
              <a:rPr lang="en-US" dirty="0"/>
              <a:t>Two other virtual hosts are </a:t>
            </a:r>
          </a:p>
          <a:p>
            <a:r>
              <a:rPr lang="en-US" dirty="0"/>
              <a:t>http://</a:t>
            </a:r>
            <a:r>
              <a:rPr lang="en-US" dirty="0" err="1"/>
              <a:t>thilanka.info</a:t>
            </a:r>
            <a:r>
              <a:rPr lang="en-US" dirty="0"/>
              <a:t>/</a:t>
            </a:r>
          </a:p>
          <a:p>
            <a:endParaRPr lang="en-US" dirty="0"/>
          </a:p>
          <a:p>
            <a:r>
              <a:rPr lang="en-US" dirty="0"/>
              <a:t>http://lab1.websys/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43</a:t>
            </a:fld>
            <a:endParaRPr lang="en-US"/>
          </a:p>
        </p:txBody>
      </p:sp>
    </p:spTree>
    <p:extLst>
      <p:ext uri="{BB962C8B-B14F-4D97-AF65-F5344CB8AC3E}">
        <p14:creationId xmlns:p14="http://schemas.microsoft.com/office/powerpoint/2010/main" val="3031100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IP-based virtual hosts use the IP address of the connection to determine the correct virtual host to serve. Therefore you need to have a separate IP address for each host. With name-based virtual hosting, the server relies on the client to report the hostname as part of the HTTP headers. Using this technique, many different hosts can share the same IP address.</a:t>
            </a:r>
          </a:p>
          <a:p>
            <a:r>
              <a:rPr lang="en-US" sz="1200" b="0" i="0" kern="1200" dirty="0">
                <a:solidFill>
                  <a:schemeClr val="tx1"/>
                </a:solidFill>
                <a:effectLst/>
                <a:latin typeface="+mn-lt"/>
                <a:ea typeface="+mn-ea"/>
                <a:cs typeface="+mn-cs"/>
              </a:rPr>
              <a:t>Name-based virtual hosting is usually simpler, since you need only configure your DNS server to map each hostname to the correct IP address and then configure the Apache HTTP Server to recognize the different hostnames. Name-based virtual hosting also eases the demand for scarce IP addresses. </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45</a:t>
            </a:fld>
            <a:endParaRPr lang="en-US"/>
          </a:p>
        </p:txBody>
      </p:sp>
    </p:spTree>
    <p:extLst>
      <p:ext uri="{BB962C8B-B14F-4D97-AF65-F5344CB8AC3E}">
        <p14:creationId xmlns:p14="http://schemas.microsoft.com/office/powerpoint/2010/main" val="1299620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46</a:t>
            </a:fld>
            <a:endParaRPr lang="en-US"/>
          </a:p>
        </p:txBody>
      </p:sp>
    </p:spTree>
    <p:extLst>
      <p:ext uri="{BB962C8B-B14F-4D97-AF65-F5344CB8AC3E}">
        <p14:creationId xmlns:p14="http://schemas.microsoft.com/office/powerpoint/2010/main" val="498051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DNS = Domain Name System</a:t>
            </a:r>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50</a:t>
            </a:fld>
            <a:endParaRPr lang="en-US"/>
          </a:p>
        </p:txBody>
      </p:sp>
    </p:spTree>
    <p:extLst>
      <p:ext uri="{BB962C8B-B14F-4D97-AF65-F5344CB8AC3E}">
        <p14:creationId xmlns:p14="http://schemas.microsoft.com/office/powerpoint/2010/main" val="1852476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Distro = </a:t>
            </a:r>
          </a:p>
        </p:txBody>
      </p:sp>
      <p:sp>
        <p:nvSpPr>
          <p:cNvPr id="4" name="Slide Number Placeholder 3"/>
          <p:cNvSpPr>
            <a:spLocks noGrp="1"/>
          </p:cNvSpPr>
          <p:nvPr>
            <p:ph type="sldNum" sz="quarter" idx="5"/>
          </p:nvPr>
        </p:nvSpPr>
        <p:spPr/>
        <p:txBody>
          <a:bodyPr/>
          <a:lstStyle/>
          <a:p>
            <a:fld id="{13C348FD-417E-BC4B-85B9-A87AE63942A8}" type="slidenum">
              <a:rPr lang="en-US" smtClean="0"/>
              <a:pPr/>
              <a:t>53</a:t>
            </a:fld>
            <a:endParaRPr lang="en-US"/>
          </a:p>
        </p:txBody>
      </p:sp>
    </p:spTree>
    <p:extLst>
      <p:ext uri="{BB962C8B-B14F-4D97-AF65-F5344CB8AC3E}">
        <p14:creationId xmlns:p14="http://schemas.microsoft.com/office/powerpoint/2010/main" val="3581333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Read and translated to intermediate “opcode” before processing every page request</a:t>
            </a:r>
          </a:p>
          <a:p>
            <a:endParaRPr lang="en-US" dirty="0"/>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55</a:t>
            </a:fld>
            <a:endParaRPr lang="en-US"/>
          </a:p>
        </p:txBody>
      </p:sp>
    </p:spTree>
    <p:extLst>
      <p:ext uri="{BB962C8B-B14F-4D97-AF65-F5344CB8AC3E}">
        <p14:creationId xmlns:p14="http://schemas.microsoft.com/office/powerpoint/2010/main" val="40980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4</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15219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PHP and MySQL works in the every OS defined here. </a:t>
            </a:r>
          </a:p>
          <a:p>
            <a:r>
              <a:rPr lang="en-US" dirty="0"/>
              <a:t>Installation and configuration  defers from  OS to OS</a:t>
            </a:r>
          </a:p>
        </p:txBody>
      </p:sp>
      <p:sp>
        <p:nvSpPr>
          <p:cNvPr id="4" name="Slide Number Placeholder 3"/>
          <p:cNvSpPr>
            <a:spLocks noGrp="1"/>
          </p:cNvSpPr>
          <p:nvPr>
            <p:ph type="sldNum" sz="quarter" idx="5"/>
          </p:nvPr>
        </p:nvSpPr>
        <p:spPr/>
        <p:txBody>
          <a:bodyPr/>
          <a:lstStyle/>
          <a:p>
            <a:fld id="{13C348FD-417E-BC4B-85B9-A87AE63942A8}" type="slidenum">
              <a:rPr lang="en-US" smtClean="0"/>
              <a:pPr/>
              <a:t>5</a:t>
            </a:fld>
            <a:endParaRPr lang="en-US"/>
          </a:p>
        </p:txBody>
      </p:sp>
    </p:spTree>
    <p:extLst>
      <p:ext uri="{BB962C8B-B14F-4D97-AF65-F5344CB8AC3E}">
        <p14:creationId xmlns:p14="http://schemas.microsoft.com/office/powerpoint/2010/main" val="415519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memorize all the configuration modules that I am going to talk to you today, </a:t>
            </a:r>
          </a:p>
          <a:p>
            <a:r>
              <a:rPr lang="en-US" dirty="0"/>
              <a:t>You can find most of the information in the Documentation page and there are lots of online resources to look up.</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6</a:t>
            </a:fld>
            <a:endParaRPr lang="en-US"/>
          </a:p>
        </p:txBody>
      </p:sp>
    </p:spTree>
    <p:extLst>
      <p:ext uri="{BB962C8B-B14F-4D97-AF65-F5344CB8AC3E}">
        <p14:creationId xmlns:p14="http://schemas.microsoft.com/office/powerpoint/2010/main" val="212958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9</a:t>
            </a:fld>
            <a:endParaRPr lang="en-US"/>
          </a:p>
        </p:txBody>
      </p:sp>
    </p:spTree>
    <p:extLst>
      <p:ext uri="{BB962C8B-B14F-4D97-AF65-F5344CB8AC3E}">
        <p14:creationId xmlns:p14="http://schemas.microsoft.com/office/powerpoint/2010/main" val="1946912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httpd.apache.org</a:t>
            </a:r>
            <a:r>
              <a:rPr lang="en-US" dirty="0"/>
              <a:t>/docs/2.4/</a:t>
            </a:r>
            <a:r>
              <a:rPr lang="en-US" dirty="0" err="1"/>
              <a:t>howto</a:t>
            </a:r>
            <a:r>
              <a:rPr lang="en-US" dirty="0"/>
              <a:t>/</a:t>
            </a:r>
            <a:r>
              <a:rPr lang="en-US" dirty="0" err="1"/>
              <a:t>htaccess.html</a:t>
            </a:r>
            <a:endParaRPr lang="en-US" dirty="0"/>
          </a:p>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12</a:t>
            </a:fld>
            <a:endParaRPr lang="en-US"/>
          </a:p>
        </p:txBody>
      </p:sp>
    </p:spTree>
    <p:extLst>
      <p:ext uri="{BB962C8B-B14F-4D97-AF65-F5344CB8AC3E}">
        <p14:creationId xmlns:p14="http://schemas.microsoft.com/office/powerpoint/2010/main" val="780467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container </a:t>
            </a:r>
          </a:p>
        </p:txBody>
      </p:sp>
      <p:sp>
        <p:nvSpPr>
          <p:cNvPr id="4" name="Slide Number Placeholder 3"/>
          <p:cNvSpPr>
            <a:spLocks noGrp="1"/>
          </p:cNvSpPr>
          <p:nvPr>
            <p:ph type="sldNum" sz="quarter" idx="5"/>
          </p:nvPr>
        </p:nvSpPr>
        <p:spPr/>
        <p:txBody>
          <a:bodyPr/>
          <a:lstStyle/>
          <a:p>
            <a:fld id="{13C348FD-417E-BC4B-85B9-A87AE63942A8}" type="slidenum">
              <a:rPr lang="en-US" smtClean="0"/>
              <a:pPr/>
              <a:t>14</a:t>
            </a:fld>
            <a:endParaRPr lang="en-US"/>
          </a:p>
        </p:txBody>
      </p:sp>
    </p:spTree>
    <p:extLst>
      <p:ext uri="{BB962C8B-B14F-4D97-AF65-F5344CB8AC3E}">
        <p14:creationId xmlns:p14="http://schemas.microsoft.com/office/powerpoint/2010/main" val="3741746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Except for these two which are,  (</a:t>
            </a:r>
            <a:r>
              <a:rPr lang="en-US" dirty="0" err="1"/>
              <a:t>VirtualHost</a:t>
            </a:r>
            <a:r>
              <a:rPr lang="en-US" dirty="0"/>
              <a:t>&gt; container  and &lt;Directory&gt; containers ) the rest of the things are  the server configurations. </a:t>
            </a:r>
          </a:p>
          <a:p>
            <a:pPr lvl="1"/>
            <a:endParaRPr lang="en-US" dirty="0"/>
          </a:p>
          <a:p>
            <a:pPr lvl="1"/>
            <a:r>
              <a:rPr lang="en-US" dirty="0"/>
              <a:t>Directory container contains the information who can access the file system. </a:t>
            </a:r>
          </a:p>
          <a:p>
            <a:endParaRPr lang="en-US" dirty="0"/>
          </a:p>
        </p:txBody>
      </p:sp>
      <p:sp>
        <p:nvSpPr>
          <p:cNvPr id="4" name="Slide Number Placeholder 3"/>
          <p:cNvSpPr>
            <a:spLocks noGrp="1"/>
          </p:cNvSpPr>
          <p:nvPr>
            <p:ph type="sldNum" sz="quarter" idx="5"/>
          </p:nvPr>
        </p:nvSpPr>
        <p:spPr/>
        <p:txBody>
          <a:bodyPr/>
          <a:lstStyle/>
          <a:p>
            <a:fld id="{13C348FD-417E-BC4B-85B9-A87AE63942A8}" type="slidenum">
              <a:rPr lang="en-US" smtClean="0"/>
              <a:pPr/>
              <a:t>15</a:t>
            </a:fld>
            <a:endParaRPr lang="en-US"/>
          </a:p>
        </p:txBody>
      </p:sp>
    </p:spTree>
    <p:extLst>
      <p:ext uri="{BB962C8B-B14F-4D97-AF65-F5344CB8AC3E}">
        <p14:creationId xmlns:p14="http://schemas.microsoft.com/office/powerpoint/2010/main" val="61105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1327680" y="1294697"/>
            <a:ext cx="6488640" cy="3153931"/>
          </a:xfrm>
          <a:prstGeom prst="rect">
            <a:avLst/>
          </a:prstGeom>
          <a:ln w="3175">
            <a:solidFill>
              <a:schemeClr val="bg1"/>
            </a:solidFill>
          </a:ln>
          <a:effectLst>
            <a:outerShdw blurRad="63500" sx="100500" sy="100500" algn="ctr" rotWithShape="0">
              <a:prstClr val="black">
                <a:alpha val="50000"/>
              </a:prstClr>
            </a:outerShdw>
          </a:effectLst>
        </p:spPr>
        <p:txBody>
          <a:bodyPr lIns="91430" tIns="45715" rIns="91430" bIns="45715">
            <a:normAutofit/>
          </a:bodyPr>
          <a:lstStyle/>
          <a:p>
            <a:pPr defTabSz="912973">
              <a:lnSpc>
                <a:spcPct val="96000"/>
              </a:lnSpc>
              <a:spcBef>
                <a:spcPts val="1996"/>
              </a:spcBef>
              <a:buClr>
                <a:srgbClr val="6FB7D7"/>
              </a:buClr>
              <a:buSzPct val="110000"/>
              <a:buFont typeface="Wingdings 2" pitchFamily="-109" charset="2"/>
              <a:buNone/>
              <a:defRPr/>
            </a:pPr>
            <a:endParaRPr lang="en-US" sz="3200">
              <a:solidFill>
                <a:srgbClr val="595959"/>
              </a:solidFill>
              <a:latin typeface="Kozuka Gothic Pro M" pitchFamily="34" charset="-128"/>
              <a:ea typeface="Kozuka Gothic Pro M" pitchFamily="34" charset="-128"/>
            </a:endParaRPr>
          </a:p>
        </p:txBody>
      </p:sp>
      <p:sp>
        <p:nvSpPr>
          <p:cNvPr id="2" name="Title 1"/>
          <p:cNvSpPr>
            <a:spLocks noGrp="1"/>
          </p:cNvSpPr>
          <p:nvPr>
            <p:ph type="ctrTitle"/>
          </p:nvPr>
        </p:nvSpPr>
        <p:spPr>
          <a:xfrm>
            <a:off x="1323360" y="1286054"/>
            <a:ext cx="6498158" cy="3179854"/>
          </a:xfrm>
        </p:spPr>
        <p:txBody>
          <a:bodyPr rtlCol="0" anchor="ctr" anchorCtr="0">
            <a:noAutofit/>
          </a:bodyPr>
          <a:lstStyle>
            <a:lvl1pPr marL="0" indent="0" algn="ctr" defTabSz="914305"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Kozuka Gothic Pro M" pitchFamily="34" charset="-128"/>
                <a:ea typeface="Kozuka Gothic Pro M" pitchFamily="34" charset="-128"/>
                <a:cs typeface="+mj-cs"/>
              </a:defRPr>
            </a:lvl1pPr>
          </a:lstStyle>
          <a:p>
            <a:r>
              <a:rPr lang="en-US"/>
              <a:t>Click to edit Master title style</a:t>
            </a:r>
            <a:endParaRPr/>
          </a:p>
        </p:txBody>
      </p:sp>
      <p:sp>
        <p:nvSpPr>
          <p:cNvPr id="3" name="Subtitle 2"/>
          <p:cNvSpPr>
            <a:spLocks noGrp="1"/>
          </p:cNvSpPr>
          <p:nvPr>
            <p:ph type="subTitle" idx="1"/>
          </p:nvPr>
        </p:nvSpPr>
        <p:spPr>
          <a:xfrm>
            <a:off x="1322922" y="4517049"/>
            <a:ext cx="6498159" cy="916641"/>
          </a:xfrm>
        </p:spPr>
        <p:txBody>
          <a:bodyPr rtlCol="0">
            <a:normAutofit/>
          </a:bodyPr>
          <a:lstStyle>
            <a:lvl1pPr marL="0" indent="0" algn="ctr" defTabSz="914305"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Kozuka Gothic Pro M" pitchFamily="34" charset="-128"/>
                <a:ea typeface="Kozuka Gothic Pro M" pitchFamily="34" charset="-128"/>
                <a:cs typeface="+mn-cs"/>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a:t>Click to edit Master subtitle style</a:t>
            </a:r>
            <a:endParaRPr/>
          </a:p>
        </p:txBody>
      </p:sp>
      <p:sp>
        <p:nvSpPr>
          <p:cNvPr id="5" name="Date Placeholder 4"/>
          <p:cNvSpPr>
            <a:spLocks noGrp="1"/>
          </p:cNvSpPr>
          <p:nvPr>
            <p:ph type="dt" sz="half" idx="10"/>
          </p:nvPr>
        </p:nvSpPr>
        <p:spPr/>
        <p:txBody>
          <a:bodyPr/>
          <a:lstStyle/>
          <a:p>
            <a:fld id="{1BF843AD-A0D5-404C-A745-4B7FBFE537A2}" type="datetime1">
              <a:rPr lang="en-US" smtClean="0"/>
              <a:t>9/7/18</a:t>
            </a:fld>
            <a:endParaRPr lang="en-US"/>
          </a:p>
        </p:txBody>
      </p:sp>
      <p:sp>
        <p:nvSpPr>
          <p:cNvPr id="6" name="Footer Placeholder 5"/>
          <p:cNvSpPr>
            <a:spLocks noGrp="1"/>
          </p:cNvSpPr>
          <p:nvPr>
            <p:ph type="ftr" sz="quarter" idx="11"/>
          </p:nvPr>
        </p:nvSpPr>
        <p:spPr/>
        <p:txBody>
          <a:bodyPr/>
          <a:lstStyle/>
          <a:p>
            <a:r>
              <a:rPr lang="en-US"/>
              <a:t>Web Systems I</a:t>
            </a:r>
          </a:p>
        </p:txBody>
      </p:sp>
      <p:sp>
        <p:nvSpPr>
          <p:cNvPr id="7" name="Slide Number Placeholder 6"/>
          <p:cNvSpPr>
            <a:spLocks noGrp="1"/>
          </p:cNvSpPr>
          <p:nvPr>
            <p:ph type="sldNum" sz="quarter" idx="12"/>
          </p:nvPr>
        </p:nvSpPr>
        <p:spPr/>
        <p:txBody>
          <a:bodyPr/>
          <a:lstStyle/>
          <a:p>
            <a:fld id="{4303CC12-6ADC-6C48-8940-B4660CDF39C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5AA20C3-2B53-CC42-A4F9-F50DA5F2BCAA}"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9" y="3352802"/>
            <a:ext cx="8416925" cy="1470025"/>
          </a:xfrm>
        </p:spPr>
        <p:txBody>
          <a:bodyPr/>
          <a:lstStyle/>
          <a:p>
            <a:r>
              <a:rPr lang="en-US"/>
              <a:t>Click to edit Master title style</a:t>
            </a:r>
            <a:endParaRPr/>
          </a:p>
        </p:txBody>
      </p:sp>
      <p:sp>
        <p:nvSpPr>
          <p:cNvPr id="3" name="Subtitle 2"/>
          <p:cNvSpPr>
            <a:spLocks noGrp="1"/>
          </p:cNvSpPr>
          <p:nvPr>
            <p:ph type="subTitle" idx="1"/>
          </p:nvPr>
        </p:nvSpPr>
        <p:spPr>
          <a:xfrm>
            <a:off x="363539" y="4771029"/>
            <a:ext cx="8416925" cy="972671"/>
          </a:xfrm>
        </p:spPr>
        <p:txBody>
          <a:bodyPr>
            <a:normAutofit/>
          </a:bodyPr>
          <a:lstStyle>
            <a:lvl1pPr marL="0" indent="0" algn="ctr">
              <a:spcBef>
                <a:spcPts val="300"/>
              </a:spcBef>
              <a:buNone/>
              <a:defRPr sz="1800">
                <a:solidFill>
                  <a:schemeClr val="tx1">
                    <a:tint val="75000"/>
                  </a:schemeClr>
                </a:solidFill>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200"/>
            </a:lvl1pPr>
            <a:lvl2pPr marL="457153" indent="0">
              <a:buNone/>
              <a:defRPr sz="2800"/>
            </a:lvl2pPr>
            <a:lvl3pPr marL="914305" indent="0">
              <a:buNone/>
              <a:defRPr sz="2400"/>
            </a:lvl3pPr>
            <a:lvl4pPr marL="1371458" indent="0">
              <a:buNone/>
              <a:defRPr sz="2000"/>
            </a:lvl4pPr>
            <a:lvl5pPr marL="1828610" indent="0">
              <a:buNone/>
              <a:defRPr sz="2000"/>
            </a:lvl5pPr>
            <a:lvl6pPr marL="2285763" indent="0">
              <a:buNone/>
              <a:defRPr sz="2000"/>
            </a:lvl6pPr>
            <a:lvl7pPr marL="2742915" indent="0">
              <a:buNone/>
              <a:defRPr sz="2000"/>
            </a:lvl7pPr>
            <a:lvl8pPr marL="3200068" indent="0">
              <a:buNone/>
              <a:defRPr sz="2000"/>
            </a:lvl8pPr>
            <a:lvl9pPr marL="3657220" indent="0">
              <a:buNone/>
              <a:defRPr sz="2000"/>
            </a:lvl9pPr>
          </a:lstStyle>
          <a:p>
            <a:pPr lvl="0"/>
            <a:r>
              <a:rPr lang="en-US" noProof="0"/>
              <a:t>Drag picture to placeholder or click icon to add</a:t>
            </a:r>
            <a:endParaRPr noProof="0"/>
          </a:p>
        </p:txBody>
      </p:sp>
      <p:sp>
        <p:nvSpPr>
          <p:cNvPr id="4" name="Date Placeholder 3"/>
          <p:cNvSpPr>
            <a:spLocks noGrp="1"/>
          </p:cNvSpPr>
          <p:nvPr>
            <p:ph type="dt" sz="half" idx="14"/>
          </p:nvPr>
        </p:nvSpPr>
        <p:spPr/>
        <p:txBody>
          <a:bodyPr/>
          <a:lstStyle/>
          <a:p>
            <a:fld id="{51BDF90E-BB51-224A-986E-9B7071B9857A}" type="datetime1">
              <a:rPr lang="en-US" smtClean="0"/>
              <a:t>9/7/18</a:t>
            </a:fld>
            <a:endParaRPr lang="en-US"/>
          </a:p>
        </p:txBody>
      </p:sp>
      <p:sp>
        <p:nvSpPr>
          <p:cNvPr id="5" name="Footer Placeholder 4"/>
          <p:cNvSpPr>
            <a:spLocks noGrp="1"/>
          </p:cNvSpPr>
          <p:nvPr>
            <p:ph type="ftr" sz="quarter" idx="15"/>
          </p:nvPr>
        </p:nvSpPr>
        <p:spPr/>
        <p:txBody>
          <a:bodyPr/>
          <a:lstStyle/>
          <a:p>
            <a:r>
              <a:rPr lang="en-US"/>
              <a:t>Web Systems I</a:t>
            </a:r>
          </a:p>
        </p:txBody>
      </p:sp>
      <p:sp>
        <p:nvSpPr>
          <p:cNvPr id="6" name="Slide Number Placeholder 5"/>
          <p:cNvSpPr>
            <a:spLocks noGrp="1"/>
          </p:cNvSpPr>
          <p:nvPr>
            <p:ph type="sldNum" sz="quarter" idx="16"/>
          </p:nvPr>
        </p:nvSpPr>
        <p:spPr/>
        <p:txBody>
          <a:bodyPr/>
          <a:lstStyle/>
          <a:p>
            <a:fld id="{4303CC12-6ADC-6C48-8940-B4660CDF39C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51072"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E98EF0CF-958D-7044-BFDE-913D46F9524E}" type="datetime1">
              <a:rPr lang="en-US" smtClean="0"/>
              <a:t>9/7/18</a:t>
            </a:fld>
            <a:endParaRPr lang="en-US"/>
          </a:p>
        </p:txBody>
      </p:sp>
      <p:sp>
        <p:nvSpPr>
          <p:cNvPr id="6" name="Footer Placeholder 5"/>
          <p:cNvSpPr>
            <a:spLocks noGrp="1"/>
          </p:cNvSpPr>
          <p:nvPr>
            <p:ph type="ftr" sz="quarter" idx="11"/>
          </p:nvPr>
        </p:nvSpPr>
        <p:spPr/>
        <p:txBody>
          <a:bodyPr/>
          <a:lstStyle/>
          <a:p>
            <a:r>
              <a:rPr lang="en-US"/>
              <a:t>Web Systems I</a:t>
            </a:r>
          </a:p>
        </p:txBody>
      </p:sp>
      <p:sp>
        <p:nvSpPr>
          <p:cNvPr id="7" name="Slide Number Placeholder 6"/>
          <p:cNvSpPr>
            <a:spLocks noGrp="1"/>
          </p:cNvSpPr>
          <p:nvPr>
            <p:ph type="sldNum" sz="quarter" idx="12"/>
          </p:nvPr>
        </p:nvSpPr>
        <p:spPr/>
        <p:txBody>
          <a:bodyPr/>
          <a:lstStyle/>
          <a:p>
            <a:fld id="{4303CC12-6ADC-6C48-8940-B4660CDF39C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49274" y="1453225"/>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4" y="2347416"/>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51070" y="1453225"/>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1070" y="2347416"/>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59D56C04-993C-D34A-B325-6C14CD07C2DD}" type="datetime1">
              <a:rPr lang="en-US" smtClean="0"/>
              <a:t>9/7/18</a:t>
            </a:fld>
            <a:endParaRPr lang="en-US"/>
          </a:p>
        </p:txBody>
      </p:sp>
      <p:sp>
        <p:nvSpPr>
          <p:cNvPr id="8" name="Footer Placeholder 7"/>
          <p:cNvSpPr>
            <a:spLocks noGrp="1"/>
          </p:cNvSpPr>
          <p:nvPr>
            <p:ph type="ftr" sz="quarter" idx="11"/>
          </p:nvPr>
        </p:nvSpPr>
        <p:spPr/>
        <p:txBody>
          <a:bodyPr/>
          <a:lstStyle/>
          <a:p>
            <a:r>
              <a:rPr lang="en-US"/>
              <a:t>Web Systems I</a:t>
            </a:r>
          </a:p>
        </p:txBody>
      </p:sp>
      <p:sp>
        <p:nvSpPr>
          <p:cNvPr id="9" name="Slide Number Placeholder 8"/>
          <p:cNvSpPr>
            <a:spLocks noGrp="1"/>
          </p:cNvSpPr>
          <p:nvPr>
            <p:ph type="sldNum" sz="quarter" idx="12"/>
          </p:nvPr>
        </p:nvSpPr>
        <p:spPr/>
        <p:txBody>
          <a:bodyPr/>
          <a:lstStyle/>
          <a:p>
            <a:fld id="{4303CC12-6ADC-6C48-8940-B4660CDF39C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3"/>
            <a:ext cx="3840480" cy="1162050"/>
          </a:xfrm>
        </p:spPr>
        <p:txBody>
          <a:bodyPr/>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4742825"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buNone/>
              <a:defRPr sz="1800"/>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AD6406-E4BE-B347-8CD2-B9307D243B12}" type="datetime1">
              <a:rPr lang="en-US" smtClean="0"/>
              <a:t>9/7/18</a:t>
            </a:fld>
            <a:endParaRPr lang="en-US"/>
          </a:p>
        </p:txBody>
      </p:sp>
      <p:sp>
        <p:nvSpPr>
          <p:cNvPr id="6" name="Footer Placeholder 5"/>
          <p:cNvSpPr>
            <a:spLocks noGrp="1"/>
          </p:cNvSpPr>
          <p:nvPr>
            <p:ph type="ftr" sz="quarter" idx="11"/>
          </p:nvPr>
        </p:nvSpPr>
        <p:spPr/>
        <p:txBody>
          <a:bodyPr/>
          <a:lstStyle/>
          <a:p>
            <a:r>
              <a:rPr lang="en-US"/>
              <a:t>Web Systems I</a:t>
            </a:r>
          </a:p>
        </p:txBody>
      </p:sp>
      <p:sp>
        <p:nvSpPr>
          <p:cNvPr id="7" name="Slide Number Placeholder 6"/>
          <p:cNvSpPr>
            <a:spLocks noGrp="1"/>
          </p:cNvSpPr>
          <p:nvPr>
            <p:ph type="sldNum" sz="quarter" idx="12"/>
          </p:nvPr>
        </p:nvSpPr>
        <p:spPr/>
        <p:txBody>
          <a:bodyPr/>
          <a:lstStyle/>
          <a:p>
            <a:fld id="{4303CC12-6ADC-6C48-8940-B4660CDF39C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548641" y="108012"/>
            <a:ext cx="8042400" cy="1336460"/>
          </a:xfrm>
          <a:prstGeom prst="rect">
            <a:avLst/>
          </a:prstGeom>
          <a:noFill/>
          <a:ln w="9525">
            <a:noFill/>
            <a:miter lim="800000"/>
            <a:headEnd/>
            <a:tailEnd/>
          </a:ln>
        </p:spPr>
        <p:txBody>
          <a:bodyPr vert="horz" wrap="square" lIns="91430" tIns="45715" rIns="91430" bIns="45715" numCol="1" anchor="b" anchorCtr="0" compatLnSpc="1">
            <a:prstTxWarp prst="textNoShape">
              <a:avLst/>
            </a:prstTxWarp>
          </a:bodyPr>
          <a:lstStyle/>
          <a:p>
            <a:pPr lvl="0"/>
            <a:r>
              <a:rPr lang="en-US"/>
              <a:t>Click to edit Master title style</a:t>
            </a:r>
          </a:p>
        </p:txBody>
      </p:sp>
      <p:sp>
        <p:nvSpPr>
          <p:cNvPr id="3075" name="Text Placeholder 2"/>
          <p:cNvSpPr>
            <a:spLocks noGrp="1"/>
          </p:cNvSpPr>
          <p:nvPr>
            <p:ph type="body" idx="1"/>
          </p:nvPr>
        </p:nvSpPr>
        <p:spPr bwMode="auto">
          <a:xfrm>
            <a:off x="548641" y="1600008"/>
            <a:ext cx="8042400" cy="4343496"/>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Web Systems I</a:t>
            </a:r>
          </a:p>
        </p:txBody>
      </p:sp>
      <p:sp>
        <p:nvSpPr>
          <p:cNvPr id="3" name="Date Placeholder 2"/>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268293-8F13-F246-AAAF-9A234A31AE54}" type="datetime1">
              <a:rPr lang="en-US" smtClean="0"/>
              <a:t>9/7/18</a:t>
            </a:fld>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03CC12-6ADC-6C48-8940-B4660CDF39C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80" r:id="rId4"/>
    <p:sldLayoutId id="2147483681" r:id="rId5"/>
    <p:sldLayoutId id="2147483684" r:id="rId6"/>
  </p:sldLayoutIdLst>
  <p:hf hdr="0"/>
  <p:txStyles>
    <p:titleStyle>
      <a:lvl1pPr algn="ctr" defTabSz="912973" rtl="0" eaLnBrk="1" fontAlgn="base" hangingPunct="1">
        <a:spcBef>
          <a:spcPct val="0"/>
        </a:spcBef>
        <a:spcAft>
          <a:spcPct val="0"/>
        </a:spcAft>
        <a:defRPr sz="4600" kern="1200">
          <a:solidFill>
            <a:schemeClr val="accent1"/>
          </a:solidFill>
          <a:latin typeface="Kozuka Gothic Pro M" pitchFamily="34" charset="-128"/>
          <a:ea typeface="Kozuka Gothic Pro M" pitchFamily="34" charset="-128"/>
          <a:cs typeface="Kozuka Gothic Pro M" pitchFamily="34" charset="-128"/>
        </a:defRPr>
      </a:lvl1pPr>
      <a:lvl2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2pPr>
      <a:lvl3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3pPr>
      <a:lvl4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4pPr>
      <a:lvl5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5pPr>
      <a:lvl6pPr marL="414726"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6pPr>
      <a:lvl7pPr marL="829452"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7pPr>
      <a:lvl8pPr marL="1244178"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8pPr>
      <a:lvl9pPr marL="1658904"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9pPr>
    </p:titleStyle>
    <p:bodyStyle>
      <a:lvl1pPr marL="348485" indent="-348485" algn="l" defTabSz="912973" rtl="0" eaLnBrk="1" fontAlgn="base" hangingPunct="1">
        <a:spcBef>
          <a:spcPts val="1996"/>
        </a:spcBef>
        <a:spcAft>
          <a:spcPct val="0"/>
        </a:spcAft>
        <a:buClr>
          <a:srgbClr val="6FB7D7"/>
        </a:buClr>
        <a:buSzPct val="110000"/>
        <a:buFont typeface="Wingdings 2" pitchFamily="18" charset="2"/>
        <a:buChar char=""/>
        <a:defRPr sz="2400" kern="1200">
          <a:solidFill>
            <a:srgbClr val="595959"/>
          </a:solidFill>
          <a:latin typeface="Kozuka Gothic Pro M" pitchFamily="34" charset="-128"/>
          <a:ea typeface="Kozuka Gothic Pro M" pitchFamily="34" charset="-128"/>
          <a:cs typeface="Kozuka Gothic Pro M" pitchFamily="34" charset="-128"/>
        </a:defRPr>
      </a:lvl1pPr>
      <a:lvl2pPr marL="685450" indent="-335525" algn="l" defTabSz="912973" rtl="0" eaLnBrk="1" fontAlgn="base" hangingPunct="1">
        <a:spcBef>
          <a:spcPts val="601"/>
        </a:spcBef>
        <a:spcAft>
          <a:spcPct val="0"/>
        </a:spcAft>
        <a:buClr>
          <a:srgbClr val="215D77"/>
        </a:buClr>
        <a:buSzPct val="110000"/>
        <a:buFont typeface="Wingdings 2" pitchFamily="18" charset="2"/>
        <a:buChar char=""/>
        <a:defRPr sz="2200" kern="1200">
          <a:solidFill>
            <a:srgbClr val="595959"/>
          </a:solidFill>
          <a:latin typeface="Kozuka Gothic Pro M" pitchFamily="34" charset="-128"/>
          <a:ea typeface="Kozuka Gothic Pro M" pitchFamily="34" charset="-128"/>
          <a:cs typeface="+mn-cs"/>
        </a:defRPr>
      </a:lvl2pPr>
      <a:lvl3pPr marL="967694" indent="-282244" algn="l" defTabSz="912973" rtl="0" eaLnBrk="1" fontAlgn="base" hangingPunct="1">
        <a:spcBef>
          <a:spcPts val="601"/>
        </a:spcBef>
        <a:spcAft>
          <a:spcPct val="0"/>
        </a:spcAft>
        <a:buClr>
          <a:srgbClr val="6FB7D7"/>
        </a:buClr>
        <a:buSzPct val="110000"/>
        <a:buFont typeface="Wingdings 2" pitchFamily="18" charset="2"/>
        <a:buChar char=""/>
        <a:defRPr sz="2000" kern="1200">
          <a:solidFill>
            <a:srgbClr val="595959"/>
          </a:solidFill>
          <a:latin typeface="Kozuka Gothic Pro M" pitchFamily="34" charset="-128"/>
          <a:ea typeface="Kozuka Gothic Pro M" pitchFamily="34" charset="-128"/>
          <a:cs typeface="+mn-cs"/>
        </a:defRPr>
      </a:lvl3pPr>
      <a:lvl4pPr marL="1262899" indent="-295205" algn="l" defTabSz="912973" rtl="0" eaLnBrk="1" fontAlgn="base" hangingPunct="1">
        <a:spcBef>
          <a:spcPts val="601"/>
        </a:spcBef>
        <a:spcAft>
          <a:spcPct val="0"/>
        </a:spcAft>
        <a:buClr>
          <a:srgbClr val="215D77"/>
        </a:buClr>
        <a:buSzPct val="110000"/>
        <a:buFont typeface="Wingdings 2" pitchFamily="18" charset="2"/>
        <a:buChar char=""/>
        <a:defRPr sz="1800" kern="1200">
          <a:solidFill>
            <a:srgbClr val="595959"/>
          </a:solidFill>
          <a:latin typeface="Kozuka Gothic Pro M" pitchFamily="34" charset="-128"/>
          <a:ea typeface="Kozuka Gothic Pro M" pitchFamily="34" charset="-128"/>
          <a:cs typeface="+mn-cs"/>
        </a:defRPr>
      </a:lvl4pPr>
      <a:lvl5pPr marL="1545143" indent="-282244" algn="l" defTabSz="912973" rtl="0" eaLnBrk="1" fontAlgn="base" hangingPunct="1">
        <a:spcBef>
          <a:spcPts val="601"/>
        </a:spcBef>
        <a:spcAft>
          <a:spcPct val="0"/>
        </a:spcAft>
        <a:buClr>
          <a:srgbClr val="6FB7D7"/>
        </a:buClr>
        <a:buSzPct val="110000"/>
        <a:buFont typeface="Wingdings 2" pitchFamily="18" charset="2"/>
        <a:buChar char=""/>
        <a:defRPr sz="1800" kern="1200">
          <a:solidFill>
            <a:srgbClr val="595959"/>
          </a:solidFill>
          <a:latin typeface="Kozuka Gothic Pro M" pitchFamily="34" charset="-128"/>
          <a:ea typeface="Kozuka Gothic Pro M" pitchFamily="34" charset="-128"/>
          <a:cs typeface="+mn-cs"/>
        </a:defRPr>
      </a:lvl5pPr>
      <a:lvl6pPr marL="2514340"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2"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45"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97"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05" rtl="0" eaLnBrk="1" latinLnBrk="0" hangingPunct="1">
        <a:defRPr sz="1800" kern="1200">
          <a:solidFill>
            <a:schemeClr val="tx1"/>
          </a:solidFill>
          <a:latin typeface="+mn-lt"/>
          <a:ea typeface="+mn-ea"/>
          <a:cs typeface="+mn-cs"/>
        </a:defRPr>
      </a:lvl1pPr>
      <a:lvl2pPr marL="457153"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8"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5"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0" algn="l" defTabSz="91430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httpd.apache.org/docs/2.4/configuring.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httpd.apache.org/docs/2.4/upgrading.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apachefriends.org/en/xampp-macosx.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httpd.apache.org/docs/2.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Apache Web Server (httpd) and the AMP Stack </a:t>
            </a:r>
            <a:endParaRPr lang="en-US" dirty="0"/>
          </a:p>
        </p:txBody>
      </p:sp>
      <p:sp>
        <p:nvSpPr>
          <p:cNvPr id="5" name="Subtitle 4"/>
          <p:cNvSpPr>
            <a:spLocks noGrp="1"/>
          </p:cNvSpPr>
          <p:nvPr>
            <p:ph type="subTitle" idx="1"/>
          </p:nvPr>
        </p:nvSpPr>
        <p:spPr/>
        <p:txBody>
          <a:bodyPr/>
          <a:lstStyle/>
          <a:p>
            <a:endParaRPr lang="en-US"/>
          </a:p>
        </p:txBody>
      </p:sp>
      <p:sp>
        <p:nvSpPr>
          <p:cNvPr id="6" name="Date Placeholder 5"/>
          <p:cNvSpPr>
            <a:spLocks noGrp="1"/>
          </p:cNvSpPr>
          <p:nvPr>
            <p:ph type="dt" sz="half" idx="10"/>
          </p:nvPr>
        </p:nvSpPr>
        <p:spPr/>
        <p:txBody>
          <a:bodyPr/>
          <a:lstStyle/>
          <a:p>
            <a:fld id="{CBB947E1-5680-5645-93F8-10174ABFE607}" type="datetime1">
              <a:rPr lang="en-US" smtClean="0"/>
              <a:t>9/7/18</a:t>
            </a:fld>
            <a:endParaRPr lang="en-US"/>
          </a:p>
        </p:txBody>
      </p:sp>
      <p:sp>
        <p:nvSpPr>
          <p:cNvPr id="7" name="Footer Placeholder 6"/>
          <p:cNvSpPr>
            <a:spLocks noGrp="1"/>
          </p:cNvSpPr>
          <p:nvPr>
            <p:ph type="ftr" sz="quarter" idx="11"/>
          </p:nvPr>
        </p:nvSpPr>
        <p:spPr/>
        <p:txBody>
          <a:bodyPr/>
          <a:lstStyle/>
          <a:p>
            <a:r>
              <a:rPr lang="en-US"/>
              <a:t>Web Systems I</a:t>
            </a:r>
          </a:p>
        </p:txBody>
      </p:sp>
      <p:sp>
        <p:nvSpPr>
          <p:cNvPr id="8" name="Slide Number Placeholder 7"/>
          <p:cNvSpPr>
            <a:spLocks noGrp="1"/>
          </p:cNvSpPr>
          <p:nvPr>
            <p:ph type="sldNum" sz="quarter" idx="12"/>
          </p:nvPr>
        </p:nvSpPr>
        <p:spPr/>
        <p:txBody>
          <a:bodyPr/>
          <a:lstStyle/>
          <a:p>
            <a:fld id="{4303CC12-6ADC-6C48-8940-B4660CDF39C2}" type="slidenum">
              <a:rPr lang="en-US" smtClean="0"/>
              <a:t>1</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23CF-24A9-0848-A136-B16112BDB819}"/>
              </a:ext>
            </a:extLst>
          </p:cNvPr>
          <p:cNvSpPr>
            <a:spLocks noGrp="1"/>
          </p:cNvSpPr>
          <p:nvPr>
            <p:ph type="title"/>
          </p:nvPr>
        </p:nvSpPr>
        <p:spPr/>
        <p:txBody>
          <a:bodyPr/>
          <a:lstStyle/>
          <a:p>
            <a:r>
              <a:rPr lang="en-US" dirty="0"/>
              <a:t>XAMPP – GUI</a:t>
            </a:r>
          </a:p>
        </p:txBody>
      </p:sp>
      <p:pic>
        <p:nvPicPr>
          <p:cNvPr id="8" name="Content Placeholder 7">
            <a:extLst>
              <a:ext uri="{FF2B5EF4-FFF2-40B4-BE49-F238E27FC236}">
                <a16:creationId xmlns:a16="http://schemas.microsoft.com/office/drawing/2014/main" id="{3B94C5AF-42F0-5D47-806D-F4ED74EF60DA}"/>
              </a:ext>
            </a:extLst>
          </p:cNvPr>
          <p:cNvPicPr>
            <a:picLocks noGrp="1" noChangeAspect="1"/>
          </p:cNvPicPr>
          <p:nvPr>
            <p:ph idx="1"/>
          </p:nvPr>
        </p:nvPicPr>
        <p:blipFill>
          <a:blip r:embed="rId2"/>
          <a:stretch>
            <a:fillRect/>
          </a:stretch>
        </p:blipFill>
        <p:spPr>
          <a:xfrm>
            <a:off x="1093430" y="2012950"/>
            <a:ext cx="7143970" cy="4343400"/>
          </a:xfrm>
        </p:spPr>
      </p:pic>
      <p:sp>
        <p:nvSpPr>
          <p:cNvPr id="4" name="Date Placeholder 3">
            <a:extLst>
              <a:ext uri="{FF2B5EF4-FFF2-40B4-BE49-F238E27FC236}">
                <a16:creationId xmlns:a16="http://schemas.microsoft.com/office/drawing/2014/main" id="{FD469149-ADDC-BC49-B360-F300B0DE1FC2}"/>
              </a:ext>
            </a:extLst>
          </p:cNvPr>
          <p:cNvSpPr>
            <a:spLocks noGrp="1"/>
          </p:cNvSpPr>
          <p:nvPr>
            <p:ph type="dt" sz="half" idx="10"/>
          </p:nvPr>
        </p:nvSpPr>
        <p:spPr/>
        <p:txBody>
          <a:bodyPr/>
          <a:lstStyle/>
          <a:p>
            <a:fld id="{75AA20C3-2B53-CC42-A4F9-F50DA5F2BCAA}" type="datetime1">
              <a:rPr lang="en-US" smtClean="0"/>
              <a:t>9/7/18</a:t>
            </a:fld>
            <a:endParaRPr lang="en-US"/>
          </a:p>
        </p:txBody>
      </p:sp>
      <p:sp>
        <p:nvSpPr>
          <p:cNvPr id="5" name="Footer Placeholder 4">
            <a:extLst>
              <a:ext uri="{FF2B5EF4-FFF2-40B4-BE49-F238E27FC236}">
                <a16:creationId xmlns:a16="http://schemas.microsoft.com/office/drawing/2014/main" id="{6F6CE6B0-C0A7-E541-BA6A-4476E73F60A5}"/>
              </a:ext>
            </a:extLst>
          </p:cNvPr>
          <p:cNvSpPr>
            <a:spLocks noGrp="1"/>
          </p:cNvSpPr>
          <p:nvPr>
            <p:ph type="ftr" sz="quarter" idx="11"/>
          </p:nvPr>
        </p:nvSpPr>
        <p:spPr/>
        <p:txBody>
          <a:bodyPr/>
          <a:lstStyle/>
          <a:p>
            <a:r>
              <a:rPr lang="en-US"/>
              <a:t>Web Systems I</a:t>
            </a:r>
          </a:p>
        </p:txBody>
      </p:sp>
      <p:sp>
        <p:nvSpPr>
          <p:cNvPr id="6" name="Slide Number Placeholder 5">
            <a:extLst>
              <a:ext uri="{FF2B5EF4-FFF2-40B4-BE49-F238E27FC236}">
                <a16:creationId xmlns:a16="http://schemas.microsoft.com/office/drawing/2014/main" id="{9232590C-1B9B-1E4B-87E1-D9B0419EF7C3}"/>
              </a:ext>
            </a:extLst>
          </p:cNvPr>
          <p:cNvSpPr>
            <a:spLocks noGrp="1"/>
          </p:cNvSpPr>
          <p:nvPr>
            <p:ph type="sldNum" sz="quarter" idx="12"/>
          </p:nvPr>
        </p:nvSpPr>
        <p:spPr/>
        <p:txBody>
          <a:bodyPr/>
          <a:lstStyle/>
          <a:p>
            <a:fld id="{4303CC12-6ADC-6C48-8940-B4660CDF39C2}" type="slidenum">
              <a:rPr lang="en-US" smtClean="0"/>
              <a:t>10</a:t>
            </a:fld>
            <a:endParaRPr lang="en-US"/>
          </a:p>
        </p:txBody>
      </p:sp>
      <p:sp>
        <p:nvSpPr>
          <p:cNvPr id="9" name="TextBox 8">
            <a:extLst>
              <a:ext uri="{FF2B5EF4-FFF2-40B4-BE49-F238E27FC236}">
                <a16:creationId xmlns:a16="http://schemas.microsoft.com/office/drawing/2014/main" id="{10F2C176-D5B9-8044-809B-D6F76B578A7C}"/>
              </a:ext>
            </a:extLst>
          </p:cNvPr>
          <p:cNvSpPr txBox="1"/>
          <p:nvPr/>
        </p:nvSpPr>
        <p:spPr>
          <a:xfrm>
            <a:off x="957613" y="1544045"/>
            <a:ext cx="4333174" cy="369332"/>
          </a:xfrm>
          <a:prstGeom prst="rect">
            <a:avLst/>
          </a:prstGeom>
          <a:noFill/>
        </p:spPr>
        <p:txBody>
          <a:bodyPr wrap="none" rtlCol="0">
            <a:spAutoFit/>
          </a:bodyPr>
          <a:lstStyle/>
          <a:p>
            <a:r>
              <a:rPr lang="en-US" dirty="0"/>
              <a:t>Graphical User Interface of the XAMPP</a:t>
            </a:r>
          </a:p>
        </p:txBody>
      </p:sp>
    </p:spTree>
    <p:extLst>
      <p:ext uri="{BB962C8B-B14F-4D97-AF65-F5344CB8AC3E}">
        <p14:creationId xmlns:p14="http://schemas.microsoft.com/office/powerpoint/2010/main" val="80293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Apache Server</a:t>
            </a:r>
          </a:p>
        </p:txBody>
      </p:sp>
      <p:sp>
        <p:nvSpPr>
          <p:cNvPr id="3" name="Content Placeholder 2"/>
          <p:cNvSpPr>
            <a:spLocks noGrp="1"/>
          </p:cNvSpPr>
          <p:nvPr>
            <p:ph idx="1"/>
          </p:nvPr>
        </p:nvSpPr>
        <p:spPr/>
        <p:txBody>
          <a:bodyPr/>
          <a:lstStyle/>
          <a:p>
            <a:r>
              <a:rPr lang="en-US" dirty="0"/>
              <a:t>Web root </a:t>
            </a:r>
          </a:p>
          <a:p>
            <a:pPr lvl="1"/>
            <a:r>
              <a:rPr lang="en-US" dirty="0"/>
              <a:t>Root directory of files served from your website</a:t>
            </a:r>
          </a:p>
          <a:p>
            <a:pPr lvl="1"/>
            <a:r>
              <a:rPr lang="en-US" dirty="0"/>
              <a:t>Some examples of the web root folder in different OSes</a:t>
            </a:r>
          </a:p>
          <a:p>
            <a:pPr lvl="2"/>
            <a:r>
              <a:rPr lang="en-US" dirty="0" err="1"/>
              <a:t>htdocs</a:t>
            </a:r>
            <a:endParaRPr lang="en-US" dirty="0"/>
          </a:p>
          <a:p>
            <a:pPr lvl="2"/>
            <a:r>
              <a:rPr lang="en-US" dirty="0" err="1"/>
              <a:t>public_html</a:t>
            </a:r>
            <a:endParaRPr lang="en-US" dirty="0"/>
          </a:p>
          <a:p>
            <a:pPr lvl="2"/>
            <a:r>
              <a:rPr lang="en-US" dirty="0"/>
              <a:t>www</a:t>
            </a:r>
          </a:p>
          <a:p>
            <a:pPr lvl="2"/>
            <a:r>
              <a:rPr lang="en-US" dirty="0"/>
              <a:t>/</a:t>
            </a:r>
            <a:r>
              <a:rPr lang="en-US" dirty="0" err="1"/>
              <a:t>var</a:t>
            </a:r>
            <a:r>
              <a:rPr lang="en-US" dirty="0"/>
              <a:t>/www/html (or some variant)</a:t>
            </a:r>
          </a:p>
          <a:p>
            <a:r>
              <a:rPr lang="en-US" dirty="0"/>
              <a:t>Modules: Extend the functionality of server </a:t>
            </a:r>
          </a:p>
          <a:p>
            <a:r>
              <a:rPr lang="en-US" dirty="0"/>
              <a:t>Configuration files</a:t>
            </a:r>
          </a:p>
          <a:p>
            <a:endParaRPr lang="en-US" dirty="0"/>
          </a:p>
        </p:txBody>
      </p:sp>
      <p:sp>
        <p:nvSpPr>
          <p:cNvPr id="4" name="Date Placeholder 3"/>
          <p:cNvSpPr>
            <a:spLocks noGrp="1"/>
          </p:cNvSpPr>
          <p:nvPr>
            <p:ph type="dt" sz="half" idx="10"/>
          </p:nvPr>
        </p:nvSpPr>
        <p:spPr/>
        <p:txBody>
          <a:bodyPr/>
          <a:lstStyle/>
          <a:p>
            <a:fld id="{EB965908-3F9A-A84C-BF4B-FA181346583E}"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11</a:t>
            </a:fld>
            <a:endParaRPr lang="en-US"/>
          </a:p>
        </p:txBody>
      </p:sp>
    </p:spTree>
    <p:extLst>
      <p:ext uri="{BB962C8B-B14F-4D97-AF65-F5344CB8AC3E}">
        <p14:creationId xmlns:p14="http://schemas.microsoft.com/office/powerpoint/2010/main" val="78008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Apache Server Configuration Files</a:t>
            </a:r>
            <a:endParaRPr lang="en-US" dirty="0"/>
          </a:p>
        </p:txBody>
      </p:sp>
      <p:sp>
        <p:nvSpPr>
          <p:cNvPr id="3" name="Content Placeholder 2"/>
          <p:cNvSpPr>
            <a:spLocks noGrp="1"/>
          </p:cNvSpPr>
          <p:nvPr>
            <p:ph idx="1"/>
          </p:nvPr>
        </p:nvSpPr>
        <p:spPr/>
        <p:txBody>
          <a:bodyPr/>
          <a:lstStyle/>
          <a:p>
            <a:r>
              <a:rPr lang="en-US" dirty="0"/>
              <a:t>Found in two places</a:t>
            </a:r>
          </a:p>
          <a:p>
            <a:r>
              <a:rPr lang="en-US" dirty="0" err="1"/>
              <a:t>httpd.conf</a:t>
            </a:r>
            <a:endParaRPr lang="en-US" dirty="0"/>
          </a:p>
          <a:p>
            <a:pPr lvl="1"/>
            <a:r>
              <a:rPr lang="en-US" dirty="0"/>
              <a:t>Main configuration</a:t>
            </a:r>
          </a:p>
          <a:p>
            <a:r>
              <a:rPr lang="en-US" dirty="0"/>
              <a:t>.</a:t>
            </a:r>
            <a:r>
              <a:rPr lang="en-US" dirty="0" err="1"/>
              <a:t>htaccess</a:t>
            </a:r>
            <a:endParaRPr lang="en-US" dirty="0"/>
          </a:p>
          <a:p>
            <a:pPr lvl="1"/>
            <a:r>
              <a:rPr lang="en-US" dirty="0"/>
              <a:t>Directory-based overrides</a:t>
            </a:r>
          </a:p>
          <a:p>
            <a:endParaRPr lang="en-US" dirty="0"/>
          </a:p>
        </p:txBody>
      </p:sp>
      <p:sp>
        <p:nvSpPr>
          <p:cNvPr id="4" name="Date Placeholder 3"/>
          <p:cNvSpPr>
            <a:spLocks noGrp="1"/>
          </p:cNvSpPr>
          <p:nvPr>
            <p:ph type="dt" sz="half" idx="10"/>
          </p:nvPr>
        </p:nvSpPr>
        <p:spPr/>
        <p:txBody>
          <a:bodyPr/>
          <a:lstStyle/>
          <a:p>
            <a:fld id="{39CEB578-7450-734F-904E-840D23923A67}"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12</a:t>
            </a:fld>
            <a:endParaRPr lang="en-US"/>
          </a:p>
        </p:txBody>
      </p:sp>
    </p:spTree>
    <p:extLst>
      <p:ext uri="{BB962C8B-B14F-4D97-AF65-F5344CB8AC3E}">
        <p14:creationId xmlns:p14="http://schemas.microsoft.com/office/powerpoint/2010/main" val="2142053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httpd.conf</a:t>
            </a:r>
            <a:endParaRPr lang="en-US" dirty="0"/>
          </a:p>
        </p:txBody>
      </p:sp>
      <p:sp>
        <p:nvSpPr>
          <p:cNvPr id="3" name="Content Placeholder 2"/>
          <p:cNvSpPr>
            <a:spLocks noGrp="1"/>
          </p:cNvSpPr>
          <p:nvPr>
            <p:ph idx="1"/>
          </p:nvPr>
        </p:nvSpPr>
        <p:spPr/>
        <p:txBody>
          <a:bodyPr/>
          <a:lstStyle/>
          <a:p>
            <a:r>
              <a:rPr lang="en-US" dirty="0"/>
              <a:t>Main Apache configuration</a:t>
            </a:r>
          </a:p>
          <a:p>
            <a:pPr lvl="1"/>
            <a:r>
              <a:rPr lang="en-US" dirty="0">
                <a:hlinkClick r:id="rId2"/>
              </a:rPr>
              <a:t>http://httpd.apache.org/docs/2.4/configuring.html</a:t>
            </a:r>
            <a:endParaRPr lang="en-US" dirty="0"/>
          </a:p>
          <a:p>
            <a:r>
              <a:rPr lang="en-US" dirty="0"/>
              <a:t>Exact location depends on OS</a:t>
            </a:r>
          </a:p>
          <a:p>
            <a:pPr lvl="1"/>
            <a:r>
              <a:rPr lang="en-US" dirty="0"/>
              <a:t>Usually somewhere in “</a:t>
            </a:r>
            <a:r>
              <a:rPr lang="en-US" dirty="0" err="1"/>
              <a:t>etc</a:t>
            </a:r>
            <a:r>
              <a:rPr lang="en-US" dirty="0"/>
              <a:t>” folder</a:t>
            </a:r>
          </a:p>
          <a:p>
            <a:pPr marL="0" indent="0">
              <a:buNone/>
            </a:pPr>
            <a:endParaRPr lang="en-US" dirty="0"/>
          </a:p>
        </p:txBody>
      </p:sp>
      <p:sp>
        <p:nvSpPr>
          <p:cNvPr id="4" name="Date Placeholder 3"/>
          <p:cNvSpPr>
            <a:spLocks noGrp="1"/>
          </p:cNvSpPr>
          <p:nvPr>
            <p:ph type="dt" sz="half" idx="10"/>
          </p:nvPr>
        </p:nvSpPr>
        <p:spPr/>
        <p:txBody>
          <a:bodyPr/>
          <a:lstStyle/>
          <a:p>
            <a:fld id="{96DE9856-1E91-AC4B-81A9-A2AA5D43C762}"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13</a:t>
            </a:fld>
            <a:endParaRPr lang="en-US"/>
          </a:p>
        </p:txBody>
      </p:sp>
    </p:spTree>
    <p:extLst>
      <p:ext uri="{BB962C8B-B14F-4D97-AF65-F5344CB8AC3E}">
        <p14:creationId xmlns:p14="http://schemas.microsoft.com/office/powerpoint/2010/main" val="4085724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Anatomy of httpd.conf</a:t>
            </a:r>
            <a:endParaRPr lang="en-US" dirty="0"/>
          </a:p>
        </p:txBody>
      </p:sp>
      <p:sp>
        <p:nvSpPr>
          <p:cNvPr id="3" name="Content Placeholder 2"/>
          <p:cNvSpPr>
            <a:spLocks noGrp="1"/>
          </p:cNvSpPr>
          <p:nvPr>
            <p:ph idx="1"/>
          </p:nvPr>
        </p:nvSpPr>
        <p:spPr/>
        <p:txBody>
          <a:bodyPr/>
          <a:lstStyle/>
          <a:p>
            <a:r>
              <a:rPr lang="en-US" dirty="0"/>
              <a:t># - Comment delimiter</a:t>
            </a:r>
          </a:p>
          <a:p>
            <a:pPr lvl="1"/>
            <a:r>
              <a:rPr lang="en-US" dirty="0"/>
              <a:t>Read the comments!</a:t>
            </a:r>
          </a:p>
          <a:p>
            <a:r>
              <a:rPr lang="en-US" dirty="0"/>
              <a:t>Configuration settings are called directives</a:t>
            </a:r>
          </a:p>
          <a:p>
            <a:r>
              <a:rPr lang="en-US" dirty="0"/>
              <a:t>Where those settings live in the file are called contexts</a:t>
            </a:r>
          </a:p>
          <a:p>
            <a:r>
              <a:rPr lang="en-US" dirty="0"/>
              <a:t>Blocks limiting directives to a location or resource are called containers</a:t>
            </a:r>
          </a:p>
          <a:p>
            <a:endParaRPr lang="en-US" dirty="0"/>
          </a:p>
        </p:txBody>
      </p:sp>
      <p:sp>
        <p:nvSpPr>
          <p:cNvPr id="4" name="Date Placeholder 3"/>
          <p:cNvSpPr>
            <a:spLocks noGrp="1"/>
          </p:cNvSpPr>
          <p:nvPr>
            <p:ph type="dt" sz="half" idx="10"/>
          </p:nvPr>
        </p:nvSpPr>
        <p:spPr/>
        <p:txBody>
          <a:bodyPr/>
          <a:lstStyle/>
          <a:p>
            <a:fld id="{4F002FCF-19D6-9A46-A3F4-237D4115C1D4}"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14</a:t>
            </a:fld>
            <a:endParaRPr lang="en-US"/>
          </a:p>
        </p:txBody>
      </p:sp>
      <p:pic>
        <p:nvPicPr>
          <p:cNvPr id="8" name="Picture 7">
            <a:extLst>
              <a:ext uri="{FF2B5EF4-FFF2-40B4-BE49-F238E27FC236}">
                <a16:creationId xmlns:a16="http://schemas.microsoft.com/office/drawing/2014/main" id="{46C0158A-4DA7-7447-8881-3F0E70300E58}"/>
              </a:ext>
            </a:extLst>
          </p:cNvPr>
          <p:cNvPicPr>
            <a:picLocks noChangeAspect="1"/>
          </p:cNvPicPr>
          <p:nvPr/>
        </p:nvPicPr>
        <p:blipFill>
          <a:blip r:embed="rId3"/>
          <a:stretch>
            <a:fillRect/>
          </a:stretch>
        </p:blipFill>
        <p:spPr>
          <a:xfrm>
            <a:off x="1695582" y="5044695"/>
            <a:ext cx="6032430" cy="1413456"/>
          </a:xfrm>
          <a:prstGeom prst="rect">
            <a:avLst/>
          </a:prstGeom>
        </p:spPr>
      </p:pic>
    </p:spTree>
    <p:extLst>
      <p:ext uri="{BB962C8B-B14F-4D97-AF65-F5344CB8AC3E}">
        <p14:creationId xmlns:p14="http://schemas.microsoft.com/office/powerpoint/2010/main" val="3117110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httpd.conf Contexts</a:t>
            </a:r>
            <a:endParaRPr lang="en-US" dirty="0"/>
          </a:p>
        </p:txBody>
      </p:sp>
      <p:sp>
        <p:nvSpPr>
          <p:cNvPr id="3" name="Content Placeholder 2"/>
          <p:cNvSpPr>
            <a:spLocks noGrp="1"/>
          </p:cNvSpPr>
          <p:nvPr>
            <p:ph idx="1"/>
          </p:nvPr>
        </p:nvSpPr>
        <p:spPr/>
        <p:txBody>
          <a:bodyPr/>
          <a:lstStyle/>
          <a:p>
            <a:r>
              <a:rPr lang="en-US" dirty="0"/>
              <a:t>“server config” - Anywhere in </a:t>
            </a:r>
            <a:r>
              <a:rPr lang="en-US" dirty="0" err="1"/>
              <a:t>httpd.conf</a:t>
            </a:r>
            <a:r>
              <a:rPr lang="en-US" dirty="0"/>
              <a:t> or includes except:</a:t>
            </a:r>
          </a:p>
          <a:p>
            <a:pPr lvl="1"/>
            <a:r>
              <a:rPr lang="en-US" dirty="0"/>
              <a:t>&lt;</a:t>
            </a:r>
            <a:r>
              <a:rPr lang="en-US" dirty="0" err="1"/>
              <a:t>VirtualHost</a:t>
            </a:r>
            <a:r>
              <a:rPr lang="en-US" dirty="0"/>
              <a:t>&gt; containers</a:t>
            </a:r>
          </a:p>
          <a:p>
            <a:pPr lvl="1"/>
            <a:r>
              <a:rPr lang="en-US" dirty="0"/>
              <a:t>&lt;Directory&gt; containers</a:t>
            </a:r>
          </a:p>
          <a:p>
            <a:r>
              <a:rPr lang="en-US" dirty="0"/>
              <a:t>“virtual host” - is in &lt;</a:t>
            </a:r>
            <a:r>
              <a:rPr lang="en-US" dirty="0" err="1"/>
              <a:t>VirtualHost</a:t>
            </a:r>
            <a:r>
              <a:rPr lang="en-US" dirty="0"/>
              <a:t>&gt; containers</a:t>
            </a:r>
          </a:p>
          <a:p>
            <a:r>
              <a:rPr lang="en-US" dirty="0"/>
              <a:t>“directory” –  in &lt;Directory&gt; (limits by filesystem), &lt;Location&gt; (by URL) and similar</a:t>
            </a:r>
          </a:p>
          <a:p>
            <a:r>
              <a:rPr lang="en-US" dirty="0"/>
              <a:t>You will see more on this later.... </a:t>
            </a:r>
          </a:p>
        </p:txBody>
      </p:sp>
      <p:sp>
        <p:nvSpPr>
          <p:cNvPr id="4" name="Date Placeholder 3"/>
          <p:cNvSpPr>
            <a:spLocks noGrp="1"/>
          </p:cNvSpPr>
          <p:nvPr>
            <p:ph type="dt" sz="half" idx="10"/>
          </p:nvPr>
        </p:nvSpPr>
        <p:spPr/>
        <p:txBody>
          <a:bodyPr/>
          <a:lstStyle/>
          <a:p>
            <a:fld id="{F48DB8BC-9668-F94A-84B1-3D6AC74363EE}"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15</a:t>
            </a:fld>
            <a:endParaRPr lang="en-US"/>
          </a:p>
        </p:txBody>
      </p:sp>
    </p:spTree>
    <p:extLst>
      <p:ext uri="{BB962C8B-B14F-4D97-AF65-F5344CB8AC3E}">
        <p14:creationId xmlns:p14="http://schemas.microsoft.com/office/powerpoint/2010/main" val="2857015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httpd.conf Contexts</a:t>
            </a:r>
            <a:endParaRPr lang="en-US" dirty="0"/>
          </a:p>
        </p:txBody>
      </p:sp>
      <p:sp>
        <p:nvSpPr>
          <p:cNvPr id="3" name="Content Placeholder 2"/>
          <p:cNvSpPr>
            <a:spLocks noGrp="1"/>
          </p:cNvSpPr>
          <p:nvPr>
            <p:ph idx="1"/>
          </p:nvPr>
        </p:nvSpPr>
        <p:spPr/>
        <p:txBody>
          <a:bodyPr/>
          <a:lstStyle/>
          <a:p>
            <a:r>
              <a:rPr lang="en-US" dirty="0"/>
              <a:t>Most common configuration errors are due to using a directive outside its context!</a:t>
            </a:r>
          </a:p>
          <a:p>
            <a:r>
              <a:rPr lang="en-US" dirty="0"/>
              <a:t>This often prevents the server from starting if it is misconfigured.</a:t>
            </a:r>
          </a:p>
          <a:p>
            <a:r>
              <a:rPr lang="en-US" dirty="0"/>
              <a:t>The server errors are logged in the error log file.</a:t>
            </a:r>
          </a:p>
        </p:txBody>
      </p:sp>
      <p:sp>
        <p:nvSpPr>
          <p:cNvPr id="4" name="Date Placeholder 3"/>
          <p:cNvSpPr>
            <a:spLocks noGrp="1"/>
          </p:cNvSpPr>
          <p:nvPr>
            <p:ph type="dt" sz="half" idx="10"/>
          </p:nvPr>
        </p:nvSpPr>
        <p:spPr/>
        <p:txBody>
          <a:bodyPr/>
          <a:lstStyle/>
          <a:p>
            <a:fld id="{61E8CF7D-75D3-884A-9AE3-0085581BFCEB}"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16</a:t>
            </a:fld>
            <a:endParaRPr lang="en-US"/>
          </a:p>
        </p:txBody>
      </p:sp>
    </p:spTree>
    <p:extLst>
      <p:ext uri="{BB962C8B-B14F-4D97-AF65-F5344CB8AC3E}">
        <p14:creationId xmlns:p14="http://schemas.microsoft.com/office/powerpoint/2010/main" val="2964896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Httpd.conf</a:t>
            </a:r>
            <a:r>
              <a:rPr lang="en-US" dirty="0"/>
              <a:t> example</a:t>
            </a:r>
          </a:p>
        </p:txBody>
      </p:sp>
      <p:sp>
        <p:nvSpPr>
          <p:cNvPr id="3" name="Content Placeholder 2"/>
          <p:cNvSpPr>
            <a:spLocks noGrp="1"/>
          </p:cNvSpPr>
          <p:nvPr>
            <p:ph idx="1"/>
          </p:nvPr>
        </p:nvSpPr>
        <p:spPr/>
        <p:txBody>
          <a:bodyPr lIns="0" tIns="0" rIns="0" bIns="0"/>
          <a:lstStyle/>
          <a:p>
            <a:pPr marL="0" indent="0">
              <a:spcBef>
                <a:spcPts val="0"/>
              </a:spcBef>
              <a:buNone/>
            </a:pPr>
            <a:r>
              <a:rPr lang="en-US" sz="1000" dirty="0">
                <a:latin typeface="Adobe Caslon Pro"/>
              </a:rPr>
              <a:t>#</a:t>
            </a:r>
          </a:p>
          <a:p>
            <a:pPr marL="0" indent="0">
              <a:spcBef>
                <a:spcPts val="0"/>
              </a:spcBef>
              <a:buNone/>
            </a:pPr>
            <a:r>
              <a:rPr lang="en-US" sz="1000" dirty="0">
                <a:latin typeface="Adobe Caslon Pro"/>
              </a:rPr>
              <a:t># This is the main Apache HTTP server configuration file.  It contains the</a:t>
            </a:r>
          </a:p>
          <a:p>
            <a:pPr marL="0" indent="0">
              <a:spcBef>
                <a:spcPts val="0"/>
              </a:spcBef>
              <a:buNone/>
            </a:pPr>
            <a:r>
              <a:rPr lang="en-US" sz="1000" dirty="0">
                <a:latin typeface="Adobe Caslon Pro"/>
              </a:rPr>
              <a:t># configuration directives that give the server its instructions.</a:t>
            </a:r>
          </a:p>
          <a:p>
            <a:pPr marL="0" indent="0">
              <a:spcBef>
                <a:spcPts val="0"/>
              </a:spcBef>
              <a:buNone/>
            </a:pPr>
            <a:r>
              <a:rPr lang="en-US" sz="1000" dirty="0">
                <a:latin typeface="Adobe Caslon Pro"/>
              </a:rPr>
              <a:t># See &lt;</a:t>
            </a:r>
            <a:r>
              <a:rPr lang="en-US" sz="1000" dirty="0" err="1">
                <a:latin typeface="Adobe Caslon Pro"/>
              </a:rPr>
              <a:t>URL:http</a:t>
            </a:r>
            <a:r>
              <a:rPr lang="en-US" sz="1000" dirty="0">
                <a:latin typeface="Adobe Caslon Pro"/>
              </a:rPr>
              <a:t>://</a:t>
            </a:r>
            <a:r>
              <a:rPr lang="en-US" sz="1000" dirty="0" err="1">
                <a:latin typeface="Adobe Caslon Pro"/>
              </a:rPr>
              <a:t>httpd.apache.org</a:t>
            </a:r>
            <a:r>
              <a:rPr lang="en-US" sz="1000" dirty="0">
                <a:latin typeface="Adobe Caslon Pro"/>
              </a:rPr>
              <a:t>/docs/2.2&gt; for detailed information.</a:t>
            </a:r>
          </a:p>
          <a:p>
            <a:pPr marL="0" indent="0">
              <a:spcBef>
                <a:spcPts val="0"/>
              </a:spcBef>
              <a:buNone/>
            </a:pPr>
            <a:r>
              <a:rPr lang="en-US" sz="1000" dirty="0">
                <a:latin typeface="Adobe Caslon Pro"/>
              </a:rPr>
              <a:t># In particular, see </a:t>
            </a:r>
          </a:p>
          <a:p>
            <a:pPr marL="0" indent="0">
              <a:spcBef>
                <a:spcPts val="0"/>
              </a:spcBef>
              <a:buNone/>
            </a:pPr>
            <a:r>
              <a:rPr lang="en-US" sz="1000" dirty="0">
                <a:latin typeface="Adobe Caslon Pro"/>
              </a:rPr>
              <a:t># &lt;</a:t>
            </a:r>
            <a:r>
              <a:rPr lang="en-US" sz="1000" dirty="0" err="1">
                <a:latin typeface="Adobe Caslon Pro"/>
              </a:rPr>
              <a:t>URL:http</a:t>
            </a:r>
            <a:r>
              <a:rPr lang="en-US" sz="1000" dirty="0">
                <a:latin typeface="Adobe Caslon Pro"/>
              </a:rPr>
              <a:t>://</a:t>
            </a:r>
            <a:r>
              <a:rPr lang="en-US" sz="1000" dirty="0" err="1">
                <a:latin typeface="Adobe Caslon Pro"/>
              </a:rPr>
              <a:t>httpd.apache.org</a:t>
            </a:r>
            <a:r>
              <a:rPr lang="en-US" sz="1000" dirty="0">
                <a:latin typeface="Adobe Caslon Pro"/>
              </a:rPr>
              <a:t>/docs/2.2/mod/</a:t>
            </a:r>
            <a:r>
              <a:rPr lang="en-US" sz="1000" dirty="0" err="1">
                <a:latin typeface="Adobe Caslon Pro"/>
              </a:rPr>
              <a:t>directives.html</a:t>
            </a:r>
            <a:r>
              <a:rPr lang="en-US" sz="1000" dirty="0">
                <a:latin typeface="Adobe Caslon Pro"/>
              </a:rPr>
              <a:t>&gt;</a:t>
            </a:r>
          </a:p>
          <a:p>
            <a:pPr marL="0" indent="0">
              <a:spcBef>
                <a:spcPts val="0"/>
              </a:spcBef>
              <a:buNone/>
            </a:pPr>
            <a:r>
              <a:rPr lang="en-US" sz="1000" dirty="0">
                <a:latin typeface="Adobe Caslon Pro"/>
              </a:rPr>
              <a:t># for a discussion of each configuration directive.</a:t>
            </a:r>
          </a:p>
          <a:p>
            <a:pPr marL="0" indent="0">
              <a:spcBef>
                <a:spcPts val="0"/>
              </a:spcBef>
              <a:buNone/>
            </a:pPr>
            <a:r>
              <a:rPr lang="en-US" sz="1000" dirty="0">
                <a:latin typeface="Adobe Caslon Pro"/>
              </a:rPr>
              <a:t>#</a:t>
            </a:r>
          </a:p>
          <a:p>
            <a:pPr marL="0" indent="0">
              <a:spcBef>
                <a:spcPts val="0"/>
              </a:spcBef>
              <a:buNone/>
            </a:pPr>
            <a:r>
              <a:rPr lang="en-US" sz="1000" dirty="0">
                <a:latin typeface="Adobe Caslon Pro"/>
              </a:rPr>
              <a:t># Do NOT simply read the instructions in here without understanding</a:t>
            </a:r>
          </a:p>
          <a:p>
            <a:pPr marL="0" indent="0">
              <a:spcBef>
                <a:spcPts val="0"/>
              </a:spcBef>
              <a:buNone/>
            </a:pPr>
            <a:r>
              <a:rPr lang="en-US" sz="1000" dirty="0">
                <a:latin typeface="Adobe Caslon Pro"/>
              </a:rPr>
              <a:t># what they do.  They're here only as hints or reminders.  If you are unsure</a:t>
            </a:r>
          </a:p>
          <a:p>
            <a:pPr marL="0" indent="0">
              <a:spcBef>
                <a:spcPts val="0"/>
              </a:spcBef>
              <a:buNone/>
            </a:pPr>
            <a:r>
              <a:rPr lang="en-US" sz="1000" dirty="0">
                <a:latin typeface="Adobe Caslon Pro"/>
              </a:rPr>
              <a:t># consult the online docs. You have been warned.  </a:t>
            </a:r>
          </a:p>
          <a:p>
            <a:pPr marL="0" indent="0">
              <a:spcBef>
                <a:spcPts val="0"/>
              </a:spcBef>
              <a:buNone/>
            </a:pPr>
            <a:r>
              <a:rPr lang="en-US" sz="1000" dirty="0">
                <a:latin typeface="Adobe Caslon Pro"/>
              </a:rPr>
              <a:t>#</a:t>
            </a:r>
          </a:p>
          <a:p>
            <a:pPr marL="0" indent="0">
              <a:spcBef>
                <a:spcPts val="0"/>
              </a:spcBef>
              <a:buNone/>
            </a:pPr>
            <a:r>
              <a:rPr lang="en-US" sz="1000" dirty="0">
                <a:latin typeface="Adobe Caslon Pro"/>
              </a:rPr>
              <a:t>…</a:t>
            </a:r>
          </a:p>
          <a:p>
            <a:pPr marL="0" indent="0">
              <a:spcBef>
                <a:spcPts val="0"/>
              </a:spcBef>
              <a:buNone/>
            </a:pPr>
            <a:r>
              <a:rPr lang="en-US" sz="1000" dirty="0">
                <a:latin typeface="Adobe Caslon Pro"/>
              </a:rPr>
              <a:t>#</a:t>
            </a:r>
          </a:p>
          <a:p>
            <a:pPr marL="0" indent="0">
              <a:spcBef>
                <a:spcPts val="0"/>
              </a:spcBef>
              <a:buNone/>
            </a:pPr>
            <a:r>
              <a:rPr lang="en-US" sz="1000" dirty="0" err="1">
                <a:latin typeface="Adobe Caslon Pro"/>
              </a:rPr>
              <a:t>ServerRoot</a:t>
            </a:r>
            <a:r>
              <a:rPr lang="en-US" sz="1000" dirty="0">
                <a:latin typeface="Adobe Caslon Pro"/>
              </a:rPr>
              <a:t> "/Applications/XAMPP/</a:t>
            </a:r>
            <a:r>
              <a:rPr lang="en-US" sz="1000" dirty="0" err="1">
                <a:latin typeface="Adobe Caslon Pro"/>
              </a:rPr>
              <a:t>xamppfiles</a:t>
            </a:r>
            <a:r>
              <a:rPr lang="en-US" sz="1000" dirty="0">
                <a:latin typeface="Adobe Caslon Pro"/>
              </a:rPr>
              <a:t>"</a:t>
            </a:r>
          </a:p>
          <a:p>
            <a:pPr marL="0" indent="0">
              <a:spcBef>
                <a:spcPts val="0"/>
              </a:spcBef>
              <a:buNone/>
            </a:pPr>
            <a:endParaRPr lang="en-US" sz="1000" dirty="0">
              <a:latin typeface="Adobe Caslon Pro"/>
            </a:endParaRPr>
          </a:p>
          <a:p>
            <a:pPr marL="0" indent="0">
              <a:spcBef>
                <a:spcPts val="0"/>
              </a:spcBef>
              <a:buNone/>
            </a:pPr>
            <a:r>
              <a:rPr lang="en-US" sz="1000" dirty="0">
                <a:latin typeface="Adobe Caslon Pro"/>
              </a:rPr>
              <a:t>#</a:t>
            </a:r>
          </a:p>
          <a:p>
            <a:pPr marL="0" indent="0">
              <a:spcBef>
                <a:spcPts val="0"/>
              </a:spcBef>
              <a:buNone/>
            </a:pPr>
            <a:r>
              <a:rPr lang="en-US" sz="1000" dirty="0">
                <a:latin typeface="Adobe Caslon Pro"/>
              </a:rPr>
              <a:t># Listen: Allows you to bind Apache to specific IP addresses and/or</a:t>
            </a:r>
          </a:p>
          <a:p>
            <a:pPr marL="0" indent="0">
              <a:spcBef>
                <a:spcPts val="0"/>
              </a:spcBef>
              <a:buNone/>
            </a:pPr>
            <a:r>
              <a:rPr lang="en-US" sz="1000" dirty="0">
                <a:latin typeface="Adobe Caslon Pro"/>
              </a:rPr>
              <a:t># ports, instead of the default. See also the &lt;</a:t>
            </a:r>
            <a:r>
              <a:rPr lang="en-US" sz="1000" dirty="0" err="1">
                <a:latin typeface="Adobe Caslon Pro"/>
              </a:rPr>
              <a:t>VirtualHost</a:t>
            </a:r>
            <a:r>
              <a:rPr lang="en-US" sz="1000" dirty="0">
                <a:latin typeface="Adobe Caslon Pro"/>
              </a:rPr>
              <a:t>&gt;</a:t>
            </a:r>
          </a:p>
          <a:p>
            <a:pPr marL="0" indent="0">
              <a:spcBef>
                <a:spcPts val="0"/>
              </a:spcBef>
              <a:buNone/>
            </a:pPr>
            <a:r>
              <a:rPr lang="en-US" sz="1000" dirty="0">
                <a:latin typeface="Adobe Caslon Pro"/>
              </a:rPr>
              <a:t># directive.</a:t>
            </a:r>
          </a:p>
          <a:p>
            <a:pPr marL="0" indent="0">
              <a:spcBef>
                <a:spcPts val="0"/>
              </a:spcBef>
              <a:buNone/>
            </a:pPr>
            <a:r>
              <a:rPr lang="en-US" sz="1000" dirty="0">
                <a:latin typeface="Adobe Caslon Pro"/>
              </a:rPr>
              <a:t>#</a:t>
            </a:r>
          </a:p>
          <a:p>
            <a:pPr marL="0" indent="0">
              <a:spcBef>
                <a:spcPts val="0"/>
              </a:spcBef>
              <a:buNone/>
            </a:pPr>
            <a:r>
              <a:rPr lang="en-US" sz="1000" dirty="0">
                <a:latin typeface="Adobe Caslon Pro"/>
              </a:rPr>
              <a:t>Listen 80</a:t>
            </a:r>
          </a:p>
          <a:p>
            <a:pPr marL="0" indent="0">
              <a:spcBef>
                <a:spcPts val="0"/>
              </a:spcBef>
              <a:buNone/>
            </a:pPr>
            <a:endParaRPr lang="en-US" sz="1000" dirty="0">
              <a:latin typeface="Adobe Caslon Pro"/>
            </a:endParaRPr>
          </a:p>
          <a:p>
            <a:pPr marL="0" indent="0">
              <a:spcBef>
                <a:spcPts val="0"/>
              </a:spcBef>
              <a:buNone/>
            </a:pPr>
            <a:r>
              <a:rPr lang="en-US" sz="1000" dirty="0">
                <a:latin typeface="Adobe Caslon Pro"/>
              </a:rPr>
              <a:t># 'Main' server configuration</a:t>
            </a:r>
          </a:p>
          <a:p>
            <a:pPr marL="0" indent="0">
              <a:spcBef>
                <a:spcPts val="0"/>
              </a:spcBef>
              <a:buNone/>
            </a:pPr>
            <a:r>
              <a:rPr lang="en-US" sz="1000" dirty="0">
                <a:latin typeface="Adobe Caslon Pro"/>
              </a:rPr>
              <a:t>#</a:t>
            </a:r>
          </a:p>
          <a:p>
            <a:pPr marL="0" indent="0">
              <a:spcBef>
                <a:spcPts val="0"/>
              </a:spcBef>
              <a:buNone/>
            </a:pPr>
            <a:r>
              <a:rPr lang="en-US" sz="1000" dirty="0">
                <a:latin typeface="Adobe Caslon Pro"/>
              </a:rPr>
              <a:t># The directives in this section set up the values used by the 'main'</a:t>
            </a:r>
          </a:p>
          <a:p>
            <a:pPr marL="0" indent="0">
              <a:spcBef>
                <a:spcPts val="0"/>
              </a:spcBef>
              <a:buNone/>
            </a:pPr>
            <a:r>
              <a:rPr lang="en-US" sz="1000" dirty="0">
                <a:latin typeface="Adobe Caslon Pro"/>
              </a:rPr>
              <a:t># server, which responds to any requests that aren't handled by a</a:t>
            </a:r>
          </a:p>
          <a:p>
            <a:pPr marL="0" indent="0">
              <a:spcBef>
                <a:spcPts val="0"/>
              </a:spcBef>
              <a:buNone/>
            </a:pPr>
            <a:r>
              <a:rPr lang="en-US" sz="1000" dirty="0">
                <a:latin typeface="Adobe Caslon Pro"/>
              </a:rPr>
              <a:t># &lt;</a:t>
            </a:r>
            <a:r>
              <a:rPr lang="en-US" sz="1000" dirty="0" err="1">
                <a:latin typeface="Adobe Caslon Pro"/>
              </a:rPr>
              <a:t>VirtualHost</a:t>
            </a:r>
            <a:r>
              <a:rPr lang="en-US" sz="1000" dirty="0">
                <a:latin typeface="Adobe Caslon Pro"/>
              </a:rPr>
              <a:t>&gt; definition.  These values also provide defaults for</a:t>
            </a:r>
          </a:p>
          <a:p>
            <a:pPr marL="0" indent="0">
              <a:spcBef>
                <a:spcPts val="0"/>
              </a:spcBef>
              <a:buNone/>
            </a:pPr>
            <a:r>
              <a:rPr lang="en-US" sz="1000" dirty="0">
                <a:latin typeface="Adobe Caslon Pro"/>
              </a:rPr>
              <a:t># any &lt;</a:t>
            </a:r>
            <a:r>
              <a:rPr lang="en-US" sz="1000" dirty="0" err="1">
                <a:latin typeface="Adobe Caslon Pro"/>
              </a:rPr>
              <a:t>VirtualHost</a:t>
            </a:r>
            <a:r>
              <a:rPr lang="en-US" sz="1000" dirty="0">
                <a:latin typeface="Adobe Caslon Pro"/>
              </a:rPr>
              <a:t>&gt; containers you may define later in the file.</a:t>
            </a:r>
          </a:p>
          <a:p>
            <a:pPr marL="0" indent="0">
              <a:spcBef>
                <a:spcPts val="0"/>
              </a:spcBef>
              <a:buNone/>
            </a:pPr>
            <a:r>
              <a:rPr lang="en-US" sz="1000" dirty="0">
                <a:latin typeface="Adobe Caslon Pro"/>
              </a:rPr>
              <a:t>#</a:t>
            </a:r>
          </a:p>
        </p:txBody>
      </p:sp>
      <p:sp>
        <p:nvSpPr>
          <p:cNvPr id="4" name="Date Placeholder 3"/>
          <p:cNvSpPr>
            <a:spLocks noGrp="1"/>
          </p:cNvSpPr>
          <p:nvPr>
            <p:ph type="dt" sz="half" idx="10"/>
          </p:nvPr>
        </p:nvSpPr>
        <p:spPr/>
        <p:txBody>
          <a:bodyPr/>
          <a:lstStyle/>
          <a:p>
            <a:fld id="{373D6C17-C0EF-0F4F-BE33-79662A424263}"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17</a:t>
            </a:fld>
            <a:endParaRPr lang="en-US"/>
          </a:p>
        </p:txBody>
      </p:sp>
      <p:sp>
        <p:nvSpPr>
          <p:cNvPr id="7" name="Rectangle 6">
            <a:extLst>
              <a:ext uri="{FF2B5EF4-FFF2-40B4-BE49-F238E27FC236}">
                <a16:creationId xmlns:a16="http://schemas.microsoft.com/office/drawing/2014/main" id="{AC7D5FBB-27B5-5D45-B9C8-E22E32721DBA}"/>
              </a:ext>
            </a:extLst>
          </p:cNvPr>
          <p:cNvSpPr/>
          <p:nvPr/>
        </p:nvSpPr>
        <p:spPr>
          <a:xfrm>
            <a:off x="383458" y="3696929"/>
            <a:ext cx="2989007" cy="235974"/>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C96AD01-0160-8442-9D92-AB5550CE991A}"/>
              </a:ext>
            </a:extLst>
          </p:cNvPr>
          <p:cNvSpPr txBox="1"/>
          <p:nvPr/>
        </p:nvSpPr>
        <p:spPr>
          <a:xfrm>
            <a:off x="5368413" y="3932903"/>
            <a:ext cx="1228606" cy="369332"/>
          </a:xfrm>
          <a:prstGeom prst="rect">
            <a:avLst/>
          </a:prstGeom>
          <a:noFill/>
        </p:spPr>
        <p:txBody>
          <a:bodyPr wrap="none" rtlCol="0">
            <a:spAutoFit/>
          </a:bodyPr>
          <a:lstStyle/>
          <a:p>
            <a:r>
              <a:rPr lang="en-US" dirty="0"/>
              <a:t>Directives</a:t>
            </a:r>
          </a:p>
        </p:txBody>
      </p:sp>
      <p:sp>
        <p:nvSpPr>
          <p:cNvPr id="9" name="Rectangle 8">
            <a:extLst>
              <a:ext uri="{FF2B5EF4-FFF2-40B4-BE49-F238E27FC236}">
                <a16:creationId xmlns:a16="http://schemas.microsoft.com/office/drawing/2014/main" id="{D01343D1-FBA7-C84F-9DBB-313C3F1AC5A9}"/>
              </a:ext>
            </a:extLst>
          </p:cNvPr>
          <p:cNvSpPr/>
          <p:nvPr/>
        </p:nvSpPr>
        <p:spPr>
          <a:xfrm>
            <a:off x="383458" y="4748981"/>
            <a:ext cx="914400" cy="255638"/>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2734A94-120D-D34F-B8E4-95870787645F}"/>
              </a:ext>
            </a:extLst>
          </p:cNvPr>
          <p:cNvCxnSpPr/>
          <p:nvPr/>
        </p:nvCxnSpPr>
        <p:spPr>
          <a:xfrm flipH="1" flipV="1">
            <a:off x="3519948" y="3795252"/>
            <a:ext cx="1720646" cy="206477"/>
          </a:xfrm>
          <a:prstGeom prst="straightConnector1">
            <a:avLst/>
          </a:prstGeom>
          <a:ln w="31750" cmpd="sng">
            <a:solidFill>
              <a:schemeClr val="accent1"/>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A2C1753-C4BA-0040-8C77-8F549BC637AD}"/>
              </a:ext>
            </a:extLst>
          </p:cNvPr>
          <p:cNvCxnSpPr/>
          <p:nvPr/>
        </p:nvCxnSpPr>
        <p:spPr>
          <a:xfrm flipH="1">
            <a:off x="1455174" y="4188542"/>
            <a:ext cx="3765755" cy="717755"/>
          </a:xfrm>
          <a:prstGeom prst="straightConnector1">
            <a:avLst/>
          </a:prstGeom>
          <a:ln w="31750" cmpd="sng">
            <a:solidFill>
              <a:schemeClr val="accent1"/>
            </a:solidFill>
            <a:headEnd type="none" w="med"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5220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Httpd.conf</a:t>
            </a:r>
            <a:r>
              <a:rPr lang="en-US" dirty="0"/>
              <a:t> example (</a:t>
            </a:r>
            <a:r>
              <a:rPr lang="en-US" dirty="0" err="1"/>
              <a:t>cont</a:t>
            </a:r>
            <a:r>
              <a:rPr lang="en-US" dirty="0"/>
              <a:t>)</a:t>
            </a:r>
          </a:p>
        </p:txBody>
      </p:sp>
      <p:sp>
        <p:nvSpPr>
          <p:cNvPr id="3" name="Content Placeholder 2"/>
          <p:cNvSpPr>
            <a:spLocks noGrp="1"/>
          </p:cNvSpPr>
          <p:nvPr>
            <p:ph idx="1"/>
          </p:nvPr>
        </p:nvSpPr>
        <p:spPr/>
        <p:txBody>
          <a:bodyPr lIns="0" tIns="0" rIns="0" bIns="0"/>
          <a:lstStyle/>
          <a:p>
            <a:pPr marL="0" indent="0">
              <a:spcBef>
                <a:spcPts val="0"/>
              </a:spcBef>
              <a:buNone/>
            </a:pPr>
            <a:endParaRPr lang="en-US" sz="1000" dirty="0">
              <a:latin typeface="Adobe Caslon Pro"/>
            </a:endParaRPr>
          </a:p>
          <a:p>
            <a:pPr marL="0" indent="0">
              <a:spcBef>
                <a:spcPts val="0"/>
              </a:spcBef>
              <a:buNone/>
            </a:pPr>
            <a:r>
              <a:rPr lang="en-US" sz="1000" dirty="0">
                <a:latin typeface="Adobe Caslon Pro"/>
              </a:rPr>
              <a:t>#</a:t>
            </a:r>
          </a:p>
          <a:p>
            <a:pPr marL="0" indent="0">
              <a:spcBef>
                <a:spcPts val="0"/>
              </a:spcBef>
              <a:buNone/>
            </a:pPr>
            <a:r>
              <a:rPr lang="en-US" sz="1000" dirty="0">
                <a:latin typeface="Adobe Caslon Pro"/>
              </a:rPr>
              <a:t># </a:t>
            </a:r>
            <a:r>
              <a:rPr lang="en-US" sz="1000" dirty="0" err="1">
                <a:latin typeface="Adobe Caslon Pro"/>
              </a:rPr>
              <a:t>DocumentRoot</a:t>
            </a:r>
            <a:r>
              <a:rPr lang="en-US" sz="1000" dirty="0">
                <a:latin typeface="Adobe Caslon Pro"/>
              </a:rPr>
              <a:t>: The directory out of which you will serve your</a:t>
            </a:r>
          </a:p>
          <a:p>
            <a:pPr marL="0" indent="0">
              <a:spcBef>
                <a:spcPts val="0"/>
              </a:spcBef>
              <a:buNone/>
            </a:pPr>
            <a:r>
              <a:rPr lang="en-US" sz="1000" dirty="0">
                <a:latin typeface="Adobe Caslon Pro"/>
              </a:rPr>
              <a:t># documents. By default, all requests are taken from this directory, but</a:t>
            </a:r>
          </a:p>
          <a:p>
            <a:pPr marL="0" indent="0">
              <a:spcBef>
                <a:spcPts val="0"/>
              </a:spcBef>
              <a:buNone/>
            </a:pPr>
            <a:r>
              <a:rPr lang="en-US" sz="1000" dirty="0">
                <a:latin typeface="Adobe Caslon Pro"/>
              </a:rPr>
              <a:t># symbolic links and aliases may be used to point to other locations.</a:t>
            </a:r>
          </a:p>
          <a:p>
            <a:pPr marL="0" indent="0">
              <a:spcBef>
                <a:spcPts val="0"/>
              </a:spcBef>
              <a:buNone/>
            </a:pPr>
            <a:r>
              <a:rPr lang="en-US" sz="1000" dirty="0">
                <a:latin typeface="Adobe Caslon Pro"/>
              </a:rPr>
              <a:t>#</a:t>
            </a:r>
          </a:p>
          <a:p>
            <a:pPr marL="0" indent="0">
              <a:spcBef>
                <a:spcPts val="0"/>
              </a:spcBef>
              <a:buNone/>
            </a:pPr>
            <a:r>
              <a:rPr lang="en-US" sz="1000" dirty="0" err="1">
                <a:latin typeface="Adobe Caslon Pro"/>
              </a:rPr>
              <a:t>DocumentRoot</a:t>
            </a:r>
            <a:r>
              <a:rPr lang="en-US" sz="1000" dirty="0">
                <a:latin typeface="Adobe Caslon Pro"/>
              </a:rPr>
              <a:t> "/Applications/XAMPP/</a:t>
            </a:r>
            <a:r>
              <a:rPr lang="en-US" sz="1000" dirty="0" err="1">
                <a:latin typeface="Adobe Caslon Pro"/>
              </a:rPr>
              <a:t>xamppfiles</a:t>
            </a:r>
            <a:r>
              <a:rPr lang="en-US" sz="1000" dirty="0">
                <a:latin typeface="Adobe Caslon Pro"/>
              </a:rPr>
              <a:t>/</a:t>
            </a:r>
            <a:r>
              <a:rPr lang="en-US" sz="1000" dirty="0" err="1">
                <a:latin typeface="Adobe Caslon Pro"/>
              </a:rPr>
              <a:t>htdocs</a:t>
            </a:r>
            <a:r>
              <a:rPr lang="en-US" sz="1000" dirty="0">
                <a:latin typeface="Adobe Caslon Pro"/>
              </a:rPr>
              <a:t>"</a:t>
            </a:r>
          </a:p>
          <a:p>
            <a:pPr marL="0" indent="0">
              <a:spcBef>
                <a:spcPts val="0"/>
              </a:spcBef>
              <a:buNone/>
            </a:pPr>
            <a:endParaRPr lang="en-US" sz="1000" dirty="0">
              <a:latin typeface="Adobe Caslon Pro"/>
            </a:endParaRPr>
          </a:p>
          <a:p>
            <a:pPr marL="0" indent="0">
              <a:spcBef>
                <a:spcPts val="0"/>
              </a:spcBef>
              <a:buNone/>
            </a:pPr>
            <a:r>
              <a:rPr lang="en-US" sz="1000" dirty="0">
                <a:latin typeface="Adobe Caslon Pro"/>
              </a:rPr>
              <a:t>#</a:t>
            </a:r>
          </a:p>
          <a:p>
            <a:pPr marL="0" indent="0">
              <a:spcBef>
                <a:spcPts val="0"/>
              </a:spcBef>
              <a:buNone/>
            </a:pPr>
            <a:r>
              <a:rPr lang="en-US" sz="1000" dirty="0">
                <a:latin typeface="Adobe Caslon Pro"/>
              </a:rPr>
              <a:t># Each directory to which Apache has access can be configured with respect</a:t>
            </a:r>
          </a:p>
          <a:p>
            <a:pPr marL="0" indent="0">
              <a:spcBef>
                <a:spcPts val="0"/>
              </a:spcBef>
              <a:buNone/>
            </a:pPr>
            <a:r>
              <a:rPr lang="en-US" sz="1000" dirty="0">
                <a:latin typeface="Adobe Caslon Pro"/>
              </a:rPr>
              <a:t># to which services and features are allowed and/or disabled in that</a:t>
            </a:r>
          </a:p>
          <a:p>
            <a:pPr marL="0" indent="0">
              <a:spcBef>
                <a:spcPts val="0"/>
              </a:spcBef>
              <a:buNone/>
            </a:pPr>
            <a:r>
              <a:rPr lang="en-US" sz="1000" dirty="0">
                <a:latin typeface="Adobe Caslon Pro"/>
              </a:rPr>
              <a:t># directory (and its subdirectories). </a:t>
            </a:r>
          </a:p>
          <a:p>
            <a:pPr marL="0" indent="0">
              <a:spcBef>
                <a:spcPts val="0"/>
              </a:spcBef>
              <a:buNone/>
            </a:pPr>
            <a:r>
              <a:rPr lang="en-US" sz="1000" dirty="0">
                <a:latin typeface="Adobe Caslon Pro"/>
              </a:rPr>
              <a:t>#</a:t>
            </a:r>
          </a:p>
          <a:p>
            <a:pPr marL="0" indent="0">
              <a:spcBef>
                <a:spcPts val="0"/>
              </a:spcBef>
              <a:buNone/>
            </a:pPr>
            <a:r>
              <a:rPr lang="en-US" sz="1000" dirty="0">
                <a:latin typeface="Adobe Caslon Pro"/>
              </a:rPr>
              <a:t># First, we configure the "default" to be a very restrictive set of </a:t>
            </a:r>
          </a:p>
          <a:p>
            <a:pPr marL="0" indent="0">
              <a:spcBef>
                <a:spcPts val="0"/>
              </a:spcBef>
              <a:buNone/>
            </a:pPr>
            <a:r>
              <a:rPr lang="en-US" sz="1000" dirty="0">
                <a:latin typeface="Adobe Caslon Pro"/>
              </a:rPr>
              <a:t># features.  </a:t>
            </a:r>
          </a:p>
          <a:p>
            <a:pPr marL="0" indent="0">
              <a:spcBef>
                <a:spcPts val="0"/>
              </a:spcBef>
              <a:buNone/>
            </a:pPr>
            <a:r>
              <a:rPr lang="en-US" sz="1000" dirty="0">
                <a:latin typeface="Adobe Caslon Pro"/>
              </a:rPr>
              <a:t>#</a:t>
            </a:r>
          </a:p>
          <a:p>
            <a:pPr marL="0" indent="0">
              <a:spcBef>
                <a:spcPts val="0"/>
              </a:spcBef>
              <a:buNone/>
            </a:pPr>
            <a:r>
              <a:rPr lang="en-US" sz="1000" dirty="0">
                <a:latin typeface="Adobe Caslon Pro"/>
              </a:rPr>
              <a:t>&lt;Directory /&gt;</a:t>
            </a:r>
          </a:p>
          <a:p>
            <a:pPr marL="0" indent="0">
              <a:spcBef>
                <a:spcPts val="0"/>
              </a:spcBef>
              <a:buNone/>
            </a:pPr>
            <a:r>
              <a:rPr lang="en-US" sz="1000" dirty="0">
                <a:latin typeface="Adobe Caslon Pro"/>
              </a:rPr>
              <a:t>    Options </a:t>
            </a:r>
            <a:r>
              <a:rPr lang="en-US" sz="1000" dirty="0" err="1">
                <a:latin typeface="Adobe Caslon Pro"/>
              </a:rPr>
              <a:t>FollowSymLinks</a:t>
            </a:r>
            <a:endParaRPr lang="en-US" sz="1000" dirty="0">
              <a:latin typeface="Adobe Caslon Pro"/>
            </a:endParaRPr>
          </a:p>
          <a:p>
            <a:pPr marL="0" indent="0">
              <a:spcBef>
                <a:spcPts val="0"/>
              </a:spcBef>
              <a:buNone/>
            </a:pPr>
            <a:r>
              <a:rPr lang="en-US" sz="1000" dirty="0">
                <a:latin typeface="Adobe Caslon Pro"/>
              </a:rPr>
              <a:t>    </a:t>
            </a:r>
            <a:r>
              <a:rPr lang="en-US" sz="1000" dirty="0" err="1">
                <a:latin typeface="Adobe Caslon Pro"/>
              </a:rPr>
              <a:t>AllowOverride</a:t>
            </a:r>
            <a:r>
              <a:rPr lang="en-US" sz="1000" dirty="0">
                <a:latin typeface="Adobe Caslon Pro"/>
              </a:rPr>
              <a:t> None</a:t>
            </a:r>
          </a:p>
          <a:p>
            <a:pPr marL="0" indent="0">
              <a:spcBef>
                <a:spcPts val="0"/>
              </a:spcBef>
              <a:buNone/>
            </a:pPr>
            <a:r>
              <a:rPr lang="en-US" sz="1000" dirty="0">
                <a:latin typeface="Adobe Caslon Pro"/>
              </a:rPr>
              <a:t>    Order </a:t>
            </a:r>
            <a:r>
              <a:rPr lang="en-US" sz="1000" dirty="0" err="1">
                <a:latin typeface="Adobe Caslon Pro"/>
              </a:rPr>
              <a:t>deny,allow</a:t>
            </a:r>
            <a:endParaRPr lang="en-US" sz="1000" dirty="0">
              <a:latin typeface="Adobe Caslon Pro"/>
            </a:endParaRPr>
          </a:p>
          <a:p>
            <a:pPr marL="0" indent="0">
              <a:spcBef>
                <a:spcPts val="0"/>
              </a:spcBef>
              <a:buNone/>
            </a:pPr>
            <a:r>
              <a:rPr lang="en-US" sz="1000" dirty="0">
                <a:latin typeface="Adobe Caslon Pro"/>
              </a:rPr>
              <a:t>    Deny from all</a:t>
            </a:r>
          </a:p>
          <a:p>
            <a:pPr marL="0" indent="0">
              <a:spcBef>
                <a:spcPts val="0"/>
              </a:spcBef>
              <a:buNone/>
            </a:pPr>
            <a:r>
              <a:rPr lang="en-US" sz="1000" dirty="0">
                <a:latin typeface="Adobe Caslon Pro"/>
              </a:rPr>
              <a:t>&lt;/Directory&gt;</a:t>
            </a:r>
          </a:p>
          <a:p>
            <a:pPr marL="0" indent="0">
              <a:spcBef>
                <a:spcPts val="0"/>
              </a:spcBef>
              <a:buNone/>
            </a:pPr>
            <a:endParaRPr lang="en-US" sz="1000" dirty="0">
              <a:latin typeface="Adobe Caslon Pro"/>
            </a:endParaRPr>
          </a:p>
          <a:p>
            <a:pPr marL="0" indent="0">
              <a:spcBef>
                <a:spcPts val="0"/>
              </a:spcBef>
              <a:buNone/>
            </a:pPr>
            <a:endParaRPr lang="en-US" sz="1000" dirty="0">
              <a:latin typeface="Adobe Caslon Pro"/>
            </a:endParaRPr>
          </a:p>
        </p:txBody>
      </p:sp>
      <p:sp>
        <p:nvSpPr>
          <p:cNvPr id="4" name="Date Placeholder 3"/>
          <p:cNvSpPr>
            <a:spLocks noGrp="1"/>
          </p:cNvSpPr>
          <p:nvPr>
            <p:ph type="dt" sz="half" idx="10"/>
          </p:nvPr>
        </p:nvSpPr>
        <p:spPr/>
        <p:txBody>
          <a:bodyPr/>
          <a:lstStyle/>
          <a:p>
            <a:fld id="{B418ABE7-9894-B94D-849E-A7B3E99CC306}"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18</a:t>
            </a:fld>
            <a:endParaRPr lang="en-US"/>
          </a:p>
        </p:txBody>
      </p:sp>
      <p:sp>
        <p:nvSpPr>
          <p:cNvPr id="7" name="Rounded Rectangle 6">
            <a:extLst>
              <a:ext uri="{FF2B5EF4-FFF2-40B4-BE49-F238E27FC236}">
                <a16:creationId xmlns:a16="http://schemas.microsoft.com/office/drawing/2014/main" id="{D9FC4141-99B2-B749-99BC-56D9CF764D9A}"/>
              </a:ext>
            </a:extLst>
          </p:cNvPr>
          <p:cNvSpPr/>
          <p:nvPr/>
        </p:nvSpPr>
        <p:spPr>
          <a:xfrm>
            <a:off x="285135" y="3991897"/>
            <a:ext cx="4935794" cy="10717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0566B6-192D-6640-844E-2B8E556A38DE}"/>
              </a:ext>
            </a:extLst>
          </p:cNvPr>
          <p:cNvSpPr txBox="1"/>
          <p:nvPr/>
        </p:nvSpPr>
        <p:spPr>
          <a:xfrm>
            <a:off x="5220929" y="4343089"/>
            <a:ext cx="1536131" cy="646331"/>
          </a:xfrm>
          <a:prstGeom prst="rect">
            <a:avLst/>
          </a:prstGeom>
          <a:noFill/>
        </p:spPr>
        <p:txBody>
          <a:bodyPr wrap="square" rtlCol="0">
            <a:spAutoFit/>
          </a:bodyPr>
          <a:lstStyle/>
          <a:p>
            <a:r>
              <a:rPr lang="en-US" dirty="0"/>
              <a:t>Sample Container</a:t>
            </a:r>
          </a:p>
        </p:txBody>
      </p:sp>
      <p:sp>
        <p:nvSpPr>
          <p:cNvPr id="9" name="Rounded Rectangle 8">
            <a:extLst>
              <a:ext uri="{FF2B5EF4-FFF2-40B4-BE49-F238E27FC236}">
                <a16:creationId xmlns:a16="http://schemas.microsoft.com/office/drawing/2014/main" id="{B1B59086-26D0-114D-87B6-039F059ABF25}"/>
              </a:ext>
            </a:extLst>
          </p:cNvPr>
          <p:cNvSpPr/>
          <p:nvPr/>
        </p:nvSpPr>
        <p:spPr>
          <a:xfrm>
            <a:off x="415906" y="2435691"/>
            <a:ext cx="4935794" cy="30151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E749A39-86AD-F544-8841-F855018F5272}"/>
              </a:ext>
            </a:extLst>
          </p:cNvPr>
          <p:cNvSpPr txBox="1"/>
          <p:nvPr/>
        </p:nvSpPr>
        <p:spPr>
          <a:xfrm>
            <a:off x="5353665" y="2367877"/>
            <a:ext cx="3682180" cy="646331"/>
          </a:xfrm>
          <a:prstGeom prst="rect">
            <a:avLst/>
          </a:prstGeom>
          <a:noFill/>
        </p:spPr>
        <p:txBody>
          <a:bodyPr wrap="square" rtlCol="0">
            <a:spAutoFit/>
          </a:bodyPr>
          <a:lstStyle/>
          <a:p>
            <a:r>
              <a:rPr lang="en-US" dirty="0"/>
              <a:t>Very important to know where your </a:t>
            </a:r>
            <a:r>
              <a:rPr lang="en-US" b="1" dirty="0" err="1"/>
              <a:t>DocumentRoot</a:t>
            </a:r>
            <a:r>
              <a:rPr lang="en-US" dirty="0"/>
              <a:t> is at</a:t>
            </a:r>
          </a:p>
        </p:txBody>
      </p:sp>
    </p:spTree>
    <p:extLst>
      <p:ext uri="{BB962C8B-B14F-4D97-AF65-F5344CB8AC3E}">
        <p14:creationId xmlns:p14="http://schemas.microsoft.com/office/powerpoint/2010/main" val="2060069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note on paths</a:t>
            </a:r>
            <a:endParaRPr lang="en-US" dirty="0"/>
          </a:p>
        </p:txBody>
      </p:sp>
      <p:sp>
        <p:nvSpPr>
          <p:cNvPr id="3" name="Content Placeholder 2"/>
          <p:cNvSpPr>
            <a:spLocks noGrp="1"/>
          </p:cNvSpPr>
          <p:nvPr>
            <p:ph idx="1"/>
          </p:nvPr>
        </p:nvSpPr>
        <p:spPr/>
        <p:txBody>
          <a:bodyPr/>
          <a:lstStyle/>
          <a:p>
            <a:r>
              <a:rPr lang="en-US"/>
              <a:t>Relative paths</a:t>
            </a:r>
          </a:p>
          <a:p>
            <a:pPr lvl="1"/>
            <a:r>
              <a:rPr lang="en-US"/>
              <a:t>Are relative to the current directory, unless otherwise specified</a:t>
            </a:r>
          </a:p>
          <a:p>
            <a:pPr lvl="1"/>
            <a:r>
              <a:rPr lang="en-US"/>
              <a:t>Use “.” to specify the current directory</a:t>
            </a:r>
          </a:p>
          <a:p>
            <a:pPr lvl="1"/>
            <a:r>
              <a:rPr lang="en-US"/>
              <a:t>Use “..” to specify the parent</a:t>
            </a:r>
          </a:p>
          <a:p>
            <a:r>
              <a:rPr lang="en-US"/>
              <a:t>Absolute paths</a:t>
            </a:r>
          </a:p>
          <a:p>
            <a:pPr lvl="1"/>
            <a:r>
              <a:rPr lang="en-US"/>
              <a:t>Start with “/”</a:t>
            </a:r>
          </a:p>
          <a:p>
            <a:endParaRPr lang="en-US" dirty="0"/>
          </a:p>
        </p:txBody>
      </p:sp>
      <p:sp>
        <p:nvSpPr>
          <p:cNvPr id="4" name="Date Placeholder 3"/>
          <p:cNvSpPr>
            <a:spLocks noGrp="1"/>
          </p:cNvSpPr>
          <p:nvPr>
            <p:ph type="dt" sz="half" idx="10"/>
          </p:nvPr>
        </p:nvSpPr>
        <p:spPr/>
        <p:txBody>
          <a:bodyPr/>
          <a:lstStyle/>
          <a:p>
            <a:fld id="{ABE1FA8E-8047-3B41-BA0A-A0ACAD8F2405}"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19</a:t>
            </a:fld>
            <a:endParaRPr lang="en-US"/>
          </a:p>
        </p:txBody>
      </p:sp>
    </p:spTree>
    <p:extLst>
      <p:ext uri="{BB962C8B-B14F-4D97-AF65-F5344CB8AC3E}">
        <p14:creationId xmlns:p14="http://schemas.microsoft.com/office/powerpoint/2010/main" val="355878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Technology Solution Stacks</a:t>
            </a:r>
            <a:endParaRPr lang="en-GB" dirty="0"/>
          </a:p>
        </p:txBody>
      </p:sp>
      <p:sp>
        <p:nvSpPr>
          <p:cNvPr id="45059" name="Rectangle 2"/>
          <p:cNvSpPr>
            <a:spLocks noGrp="1" noChangeArrowheads="1"/>
          </p:cNvSpPr>
          <p:nvPr>
            <p:ph idx="1"/>
          </p:nvPr>
        </p:nvSpPr>
        <p:spPr/>
        <p:txBody>
          <a:bodyPr/>
          <a:lstStyle/>
          <a:p>
            <a:r>
              <a:rPr lang="en-US" dirty="0"/>
              <a:t>Stack – Components designed to work together to provide support for a specific purpose. </a:t>
            </a:r>
          </a:p>
        </p:txBody>
      </p:sp>
      <p:sp>
        <p:nvSpPr>
          <p:cNvPr id="2" name="Date Placeholder 1"/>
          <p:cNvSpPr>
            <a:spLocks noGrp="1"/>
          </p:cNvSpPr>
          <p:nvPr>
            <p:ph type="dt" sz="half" idx="10"/>
          </p:nvPr>
        </p:nvSpPr>
        <p:spPr/>
        <p:txBody>
          <a:bodyPr/>
          <a:lstStyle/>
          <a:p>
            <a:fld id="{130719CE-03C8-FE40-BB76-798EB8F4ECF0}" type="datetime1">
              <a:rPr lang="en-US" smtClean="0"/>
              <a:t>9/7/18</a:t>
            </a:fld>
            <a:endParaRPr lang="en-US"/>
          </a:p>
        </p:txBody>
      </p:sp>
      <p:sp>
        <p:nvSpPr>
          <p:cNvPr id="3" name="Footer Placeholder 2"/>
          <p:cNvSpPr>
            <a:spLocks noGrp="1"/>
          </p:cNvSpPr>
          <p:nvPr>
            <p:ph type="ftr" sz="quarter" idx="11"/>
          </p:nvPr>
        </p:nvSpPr>
        <p:spPr/>
        <p:txBody>
          <a:bodyPr/>
          <a:lstStyle/>
          <a:p>
            <a:r>
              <a:rPr lang="en-US"/>
              <a:t>Web Systems I</a:t>
            </a:r>
          </a:p>
        </p:txBody>
      </p:sp>
      <p:sp>
        <p:nvSpPr>
          <p:cNvPr id="4" name="Slide Number Placeholder 3"/>
          <p:cNvSpPr>
            <a:spLocks noGrp="1"/>
          </p:cNvSpPr>
          <p:nvPr>
            <p:ph type="sldNum" sz="quarter" idx="12"/>
          </p:nvPr>
        </p:nvSpPr>
        <p:spPr/>
        <p:txBody>
          <a:bodyPr/>
          <a:lstStyle/>
          <a:p>
            <a:fld id="{4303CC12-6ADC-6C48-8940-B4660CDF39C2}" type="slidenum">
              <a:rPr lang="en-US" smtClean="0"/>
              <a:t>2</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note on paths</a:t>
            </a:r>
            <a:endParaRPr lang="en-US" dirty="0"/>
          </a:p>
        </p:txBody>
      </p:sp>
      <p:sp>
        <p:nvSpPr>
          <p:cNvPr id="3" name="Content Placeholder 2"/>
          <p:cNvSpPr>
            <a:spLocks noGrp="1"/>
          </p:cNvSpPr>
          <p:nvPr>
            <p:ph idx="1"/>
          </p:nvPr>
        </p:nvSpPr>
        <p:spPr/>
        <p:txBody>
          <a:bodyPr/>
          <a:lstStyle/>
          <a:p>
            <a:r>
              <a:rPr lang="en-US" dirty="0"/>
              <a:t>“/</a:t>
            </a:r>
            <a:r>
              <a:rPr lang="en-US" dirty="0" err="1"/>
              <a:t>var</a:t>
            </a:r>
            <a:r>
              <a:rPr lang="en-US" dirty="0"/>
              <a:t>/www/html” != “</a:t>
            </a:r>
            <a:r>
              <a:rPr lang="en-US" dirty="0" err="1"/>
              <a:t>var</a:t>
            </a:r>
            <a:r>
              <a:rPr lang="en-US" dirty="0"/>
              <a:t>/www/html”</a:t>
            </a:r>
          </a:p>
          <a:p>
            <a:pPr lvl="1"/>
            <a:r>
              <a:rPr lang="en-US" dirty="0"/>
              <a:t>First is from the root of your file system</a:t>
            </a:r>
          </a:p>
          <a:p>
            <a:pPr lvl="1"/>
            <a:r>
              <a:rPr lang="en-US" dirty="0"/>
              <a:t>The other is from where you currently are</a:t>
            </a:r>
          </a:p>
          <a:p>
            <a:pPr lvl="2"/>
            <a:r>
              <a:rPr lang="en-US" dirty="0"/>
              <a:t>(relative)</a:t>
            </a:r>
          </a:p>
          <a:p>
            <a:endParaRPr lang="en-US" dirty="0"/>
          </a:p>
        </p:txBody>
      </p:sp>
      <p:sp>
        <p:nvSpPr>
          <p:cNvPr id="4" name="Date Placeholder 3"/>
          <p:cNvSpPr>
            <a:spLocks noGrp="1"/>
          </p:cNvSpPr>
          <p:nvPr>
            <p:ph type="dt" sz="half" idx="10"/>
          </p:nvPr>
        </p:nvSpPr>
        <p:spPr/>
        <p:txBody>
          <a:bodyPr/>
          <a:lstStyle/>
          <a:p>
            <a:fld id="{00C80B92-9622-D64E-AB3A-F080F61A7A1A}"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20</a:t>
            </a:fld>
            <a:endParaRPr lang="en-US"/>
          </a:p>
        </p:txBody>
      </p:sp>
    </p:spTree>
    <p:extLst>
      <p:ext uri="{BB962C8B-B14F-4D97-AF65-F5344CB8AC3E}">
        <p14:creationId xmlns:p14="http://schemas.microsoft.com/office/powerpoint/2010/main" val="3424966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Anatomy of httpd.conf</a:t>
            </a:r>
            <a:endParaRPr lang="en-US" dirty="0"/>
          </a:p>
        </p:txBody>
      </p:sp>
      <p:sp>
        <p:nvSpPr>
          <p:cNvPr id="3" name="Content Placeholder 2"/>
          <p:cNvSpPr>
            <a:spLocks noGrp="1"/>
          </p:cNvSpPr>
          <p:nvPr>
            <p:ph idx="1"/>
          </p:nvPr>
        </p:nvSpPr>
        <p:spPr/>
        <p:txBody>
          <a:bodyPr/>
          <a:lstStyle/>
          <a:p>
            <a:r>
              <a:rPr lang="en-US"/>
              <a:t>Global Configuration</a:t>
            </a:r>
          </a:p>
          <a:p>
            <a:r>
              <a:rPr lang="en-US"/>
              <a:t>Main Server Configuration</a:t>
            </a:r>
          </a:p>
          <a:p>
            <a:r>
              <a:rPr lang="en-US"/>
              <a:t>Virtual Hosts Configuration</a:t>
            </a:r>
          </a:p>
          <a:p>
            <a:endParaRPr lang="en-US" dirty="0"/>
          </a:p>
        </p:txBody>
      </p:sp>
      <p:sp>
        <p:nvSpPr>
          <p:cNvPr id="4" name="Date Placeholder 3"/>
          <p:cNvSpPr>
            <a:spLocks noGrp="1"/>
          </p:cNvSpPr>
          <p:nvPr>
            <p:ph type="dt" sz="half" idx="10"/>
          </p:nvPr>
        </p:nvSpPr>
        <p:spPr/>
        <p:txBody>
          <a:bodyPr/>
          <a:lstStyle/>
          <a:p>
            <a:fld id="{80DCA27E-0988-AC4A-9612-35E100D26634}"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21</a:t>
            </a:fld>
            <a:endParaRPr lang="en-US"/>
          </a:p>
        </p:txBody>
      </p:sp>
    </p:spTree>
    <p:extLst>
      <p:ext uri="{BB962C8B-B14F-4D97-AF65-F5344CB8AC3E}">
        <p14:creationId xmlns:p14="http://schemas.microsoft.com/office/powerpoint/2010/main" val="6114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Global configuration</a:t>
            </a:r>
            <a:endParaRPr lang="en-US" dirty="0"/>
          </a:p>
        </p:txBody>
      </p:sp>
      <p:sp>
        <p:nvSpPr>
          <p:cNvPr id="3" name="Content Placeholder 2"/>
          <p:cNvSpPr>
            <a:spLocks noGrp="1"/>
          </p:cNvSpPr>
          <p:nvPr>
            <p:ph idx="1"/>
          </p:nvPr>
        </p:nvSpPr>
        <p:spPr/>
        <p:txBody>
          <a:bodyPr/>
          <a:lstStyle/>
          <a:p>
            <a:r>
              <a:rPr lang="en-US" dirty="0"/>
              <a:t>Defines how Apache will run</a:t>
            </a:r>
          </a:p>
          <a:p>
            <a:r>
              <a:rPr lang="en-US" dirty="0"/>
              <a:t>Generally we don't need to adjust much when we are just starting off...</a:t>
            </a:r>
          </a:p>
          <a:p>
            <a:endParaRPr lang="en-US" dirty="0"/>
          </a:p>
        </p:txBody>
      </p:sp>
      <p:sp>
        <p:nvSpPr>
          <p:cNvPr id="4" name="Date Placeholder 3"/>
          <p:cNvSpPr>
            <a:spLocks noGrp="1"/>
          </p:cNvSpPr>
          <p:nvPr>
            <p:ph type="dt" sz="half" idx="10"/>
          </p:nvPr>
        </p:nvSpPr>
        <p:spPr/>
        <p:txBody>
          <a:bodyPr/>
          <a:lstStyle/>
          <a:p>
            <a:fld id="{D457C125-489A-3549-8A90-1542C4EB6CDE}"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22</a:t>
            </a:fld>
            <a:endParaRPr lang="en-US"/>
          </a:p>
        </p:txBody>
      </p:sp>
    </p:spTree>
    <p:extLst>
      <p:ext uri="{BB962C8B-B14F-4D97-AF65-F5344CB8AC3E}">
        <p14:creationId xmlns:p14="http://schemas.microsoft.com/office/powerpoint/2010/main" val="1741684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Global config directives</a:t>
            </a:r>
            <a:endParaRPr lang="en-US" dirty="0"/>
          </a:p>
        </p:txBody>
      </p:sp>
      <p:sp>
        <p:nvSpPr>
          <p:cNvPr id="3" name="Content Placeholder 2"/>
          <p:cNvSpPr>
            <a:spLocks noGrp="1"/>
          </p:cNvSpPr>
          <p:nvPr>
            <p:ph idx="1"/>
          </p:nvPr>
        </p:nvSpPr>
        <p:spPr/>
        <p:txBody>
          <a:bodyPr/>
          <a:lstStyle/>
          <a:p>
            <a:r>
              <a:rPr lang="en-US" dirty="0" err="1"/>
              <a:t>ServerRoot</a:t>
            </a:r>
            <a:r>
              <a:rPr lang="en-US" dirty="0"/>
              <a:t> &lt;path&gt;</a:t>
            </a:r>
          </a:p>
          <a:p>
            <a:pPr lvl="1"/>
            <a:r>
              <a:rPr lang="en-US" dirty="0"/>
              <a:t>Root directory where the server lives. Any other relative paths relative to here</a:t>
            </a:r>
          </a:p>
          <a:p>
            <a:r>
              <a:rPr lang="en-US" dirty="0" err="1"/>
              <a:t>ServerName</a:t>
            </a:r>
            <a:r>
              <a:rPr lang="en-US" dirty="0"/>
              <a:t> &lt;</a:t>
            </a:r>
            <a:r>
              <a:rPr lang="en-US" dirty="0" err="1"/>
              <a:t>fqdn</a:t>
            </a:r>
            <a:r>
              <a:rPr lang="en-US" dirty="0"/>
              <a:t>&gt;:&lt;port&gt;</a:t>
            </a:r>
          </a:p>
          <a:p>
            <a:pPr lvl="1"/>
            <a:r>
              <a:rPr lang="en-US" dirty="0"/>
              <a:t>Fully Qualified Domain Name (FQDN) and default port of main server</a:t>
            </a:r>
          </a:p>
          <a:p>
            <a:endParaRPr lang="en-US" dirty="0"/>
          </a:p>
          <a:p>
            <a:endParaRPr lang="en-US" dirty="0"/>
          </a:p>
          <a:p>
            <a:r>
              <a:rPr lang="en-US" dirty="0" err="1"/>
              <a:t>ServerAdmin</a:t>
            </a:r>
            <a:r>
              <a:rPr lang="en-US" dirty="0"/>
              <a:t> &lt;email&gt;</a:t>
            </a:r>
          </a:p>
          <a:p>
            <a:pPr lvl="1"/>
            <a:r>
              <a:rPr lang="en-US" dirty="0"/>
              <a:t>Default contact email</a:t>
            </a:r>
          </a:p>
          <a:p>
            <a:endParaRPr lang="en-US" dirty="0"/>
          </a:p>
        </p:txBody>
      </p:sp>
      <p:sp>
        <p:nvSpPr>
          <p:cNvPr id="4" name="Date Placeholder 3"/>
          <p:cNvSpPr>
            <a:spLocks noGrp="1"/>
          </p:cNvSpPr>
          <p:nvPr>
            <p:ph type="dt" sz="half" idx="10"/>
          </p:nvPr>
        </p:nvSpPr>
        <p:spPr/>
        <p:txBody>
          <a:bodyPr/>
          <a:lstStyle/>
          <a:p>
            <a:fld id="{FA73EBF4-02CD-DC4E-A3D8-159465670BF7}"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23</a:t>
            </a:fld>
            <a:endParaRPr lang="en-US"/>
          </a:p>
        </p:txBody>
      </p:sp>
      <p:pic>
        <p:nvPicPr>
          <p:cNvPr id="10" name="Picture 9">
            <a:extLst>
              <a:ext uri="{FF2B5EF4-FFF2-40B4-BE49-F238E27FC236}">
                <a16:creationId xmlns:a16="http://schemas.microsoft.com/office/drawing/2014/main" id="{B75E9DBF-ABEF-FD42-BB4B-526E7E51C11A}"/>
              </a:ext>
            </a:extLst>
          </p:cNvPr>
          <p:cNvPicPr>
            <a:picLocks noChangeAspect="1"/>
          </p:cNvPicPr>
          <p:nvPr/>
        </p:nvPicPr>
        <p:blipFill>
          <a:blip r:embed="rId3"/>
          <a:stretch>
            <a:fillRect/>
          </a:stretch>
        </p:blipFill>
        <p:spPr>
          <a:xfrm>
            <a:off x="1113412" y="4142578"/>
            <a:ext cx="7202185" cy="1477371"/>
          </a:xfrm>
          <a:prstGeom prst="rect">
            <a:avLst/>
          </a:prstGeom>
        </p:spPr>
      </p:pic>
      <p:cxnSp>
        <p:nvCxnSpPr>
          <p:cNvPr id="12" name="Curved Connector 11">
            <a:extLst>
              <a:ext uri="{FF2B5EF4-FFF2-40B4-BE49-F238E27FC236}">
                <a16:creationId xmlns:a16="http://schemas.microsoft.com/office/drawing/2014/main" id="{BA133BCB-9C86-7B4B-9833-C4575D66244F}"/>
              </a:ext>
            </a:extLst>
          </p:cNvPr>
          <p:cNvCxnSpPr>
            <a:cxnSpLocks/>
          </p:cNvCxnSpPr>
          <p:nvPr/>
        </p:nvCxnSpPr>
        <p:spPr>
          <a:xfrm rot="5400000">
            <a:off x="2701636" y="4221679"/>
            <a:ext cx="2090061" cy="344385"/>
          </a:xfrm>
          <a:prstGeom prst="curvedConnector3">
            <a:avLst>
              <a:gd name="adj1" fmla="val 50000"/>
            </a:avLst>
          </a:prstGeom>
          <a:ln w="31750" cmpd="sng">
            <a:solidFill>
              <a:schemeClr val="accent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8179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Global config directives</a:t>
            </a:r>
            <a:endParaRPr lang="en-US" dirty="0"/>
          </a:p>
        </p:txBody>
      </p:sp>
      <p:sp>
        <p:nvSpPr>
          <p:cNvPr id="3" name="Content Placeholder 2"/>
          <p:cNvSpPr>
            <a:spLocks noGrp="1"/>
          </p:cNvSpPr>
          <p:nvPr>
            <p:ph idx="1"/>
          </p:nvPr>
        </p:nvSpPr>
        <p:spPr/>
        <p:txBody>
          <a:bodyPr/>
          <a:lstStyle/>
          <a:p>
            <a:r>
              <a:rPr lang="en-US"/>
              <a:t>Listen [&lt;IP&gt;:]&lt;port&gt;</a:t>
            </a:r>
          </a:p>
          <a:p>
            <a:pPr lvl="1"/>
            <a:r>
              <a:rPr lang="en-US"/>
              <a:t>Defines IP/port to listen on</a:t>
            </a:r>
          </a:p>
          <a:p>
            <a:pPr lvl="1"/>
            <a:r>
              <a:rPr lang="en-US"/>
              <a:t>Multiple Listen directives = multiple ports</a:t>
            </a:r>
          </a:p>
          <a:p>
            <a:r>
              <a:rPr lang="en-US"/>
              <a:t>Timeout &lt;seconds&gt;</a:t>
            </a:r>
          </a:p>
          <a:p>
            <a:pPr lvl="1"/>
            <a:r>
              <a:rPr lang="en-US"/>
              <a:t>Seconds before requests timeout</a:t>
            </a:r>
          </a:p>
          <a:p>
            <a:endParaRPr lang="en-US" dirty="0"/>
          </a:p>
        </p:txBody>
      </p:sp>
      <p:sp>
        <p:nvSpPr>
          <p:cNvPr id="4" name="Date Placeholder 3"/>
          <p:cNvSpPr>
            <a:spLocks noGrp="1"/>
          </p:cNvSpPr>
          <p:nvPr>
            <p:ph type="dt" sz="half" idx="10"/>
          </p:nvPr>
        </p:nvSpPr>
        <p:spPr/>
        <p:txBody>
          <a:bodyPr/>
          <a:lstStyle/>
          <a:p>
            <a:fld id="{4424DC96-CC22-5F47-B216-B0979D8DFDE2}" type="datetime1">
              <a:rPr lang="en-US" smtClean="0"/>
              <a:t>9/7/18</a:t>
            </a:fld>
            <a:endParaRPr lang="en-US"/>
          </a:p>
        </p:txBody>
      </p:sp>
      <p:sp>
        <p:nvSpPr>
          <p:cNvPr id="5" name="Footer Placeholder 4"/>
          <p:cNvSpPr>
            <a:spLocks noGrp="1"/>
          </p:cNvSpPr>
          <p:nvPr>
            <p:ph type="ftr" sz="quarter" idx="11"/>
          </p:nvPr>
        </p:nvSpPr>
        <p:spPr/>
        <p:txBody>
          <a:bodyPr/>
          <a:lstStyle/>
          <a:p>
            <a:r>
              <a:rPr lang="en-US" dirty="0"/>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24</a:t>
            </a:fld>
            <a:endParaRPr lang="en-US"/>
          </a:p>
        </p:txBody>
      </p:sp>
      <p:pic>
        <p:nvPicPr>
          <p:cNvPr id="8" name="Picture 7">
            <a:extLst>
              <a:ext uri="{FF2B5EF4-FFF2-40B4-BE49-F238E27FC236}">
                <a16:creationId xmlns:a16="http://schemas.microsoft.com/office/drawing/2014/main" id="{A6BBEF6E-9935-0444-A1FE-52E182483280}"/>
              </a:ext>
            </a:extLst>
          </p:cNvPr>
          <p:cNvPicPr>
            <a:picLocks noChangeAspect="1"/>
          </p:cNvPicPr>
          <p:nvPr/>
        </p:nvPicPr>
        <p:blipFill>
          <a:blip r:embed="rId3"/>
          <a:stretch>
            <a:fillRect/>
          </a:stretch>
        </p:blipFill>
        <p:spPr>
          <a:xfrm>
            <a:off x="1438092" y="4011656"/>
            <a:ext cx="6832315" cy="1694341"/>
          </a:xfrm>
          <a:prstGeom prst="rect">
            <a:avLst/>
          </a:prstGeom>
        </p:spPr>
      </p:pic>
      <p:sp>
        <p:nvSpPr>
          <p:cNvPr id="7" name="TextBox 6">
            <a:extLst>
              <a:ext uri="{FF2B5EF4-FFF2-40B4-BE49-F238E27FC236}">
                <a16:creationId xmlns:a16="http://schemas.microsoft.com/office/drawing/2014/main" id="{6B0B2AE7-477F-2841-82B0-DCB04AE64B75}"/>
              </a:ext>
            </a:extLst>
          </p:cNvPr>
          <p:cNvSpPr txBox="1"/>
          <p:nvPr/>
        </p:nvSpPr>
        <p:spPr>
          <a:xfrm>
            <a:off x="415636" y="6175169"/>
            <a:ext cx="5052345" cy="461665"/>
          </a:xfrm>
          <a:prstGeom prst="rect">
            <a:avLst/>
          </a:prstGeom>
          <a:noFill/>
        </p:spPr>
        <p:txBody>
          <a:bodyPr wrap="none" rtlCol="0">
            <a:spAutoFit/>
          </a:bodyPr>
          <a:lstStyle/>
          <a:p>
            <a:r>
              <a:rPr lang="en-US" sz="2400" dirty="0"/>
              <a:t>You will see more on this later …</a:t>
            </a:r>
          </a:p>
        </p:txBody>
      </p:sp>
    </p:spTree>
    <p:extLst>
      <p:ext uri="{BB962C8B-B14F-4D97-AF65-F5344CB8AC3E}">
        <p14:creationId xmlns:p14="http://schemas.microsoft.com/office/powerpoint/2010/main" val="2125276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Global config directives</a:t>
            </a:r>
            <a:endParaRPr lang="en-US" dirty="0"/>
          </a:p>
        </p:txBody>
      </p:sp>
      <p:sp>
        <p:nvSpPr>
          <p:cNvPr id="3" name="Content Placeholder 2"/>
          <p:cNvSpPr>
            <a:spLocks noGrp="1"/>
          </p:cNvSpPr>
          <p:nvPr>
            <p:ph idx="1"/>
          </p:nvPr>
        </p:nvSpPr>
        <p:spPr/>
        <p:txBody>
          <a:bodyPr/>
          <a:lstStyle/>
          <a:p>
            <a:r>
              <a:rPr lang="en-US" dirty="0"/>
              <a:t>User &lt;username&gt; / Group &lt;</a:t>
            </a:r>
            <a:r>
              <a:rPr lang="en-US" dirty="0" err="1"/>
              <a:t>groupname</a:t>
            </a:r>
            <a:r>
              <a:rPr lang="en-US" dirty="0"/>
              <a:t>&gt;</a:t>
            </a:r>
          </a:p>
          <a:p>
            <a:pPr lvl="1"/>
            <a:r>
              <a:rPr lang="en-US" dirty="0"/>
              <a:t>User/Group </a:t>
            </a:r>
            <a:r>
              <a:rPr lang="en-US" dirty="0" err="1"/>
              <a:t>httpd</a:t>
            </a:r>
            <a:r>
              <a:rPr lang="en-US" dirty="0"/>
              <a:t> runs as</a:t>
            </a:r>
          </a:p>
          <a:p>
            <a:pPr lvl="1"/>
            <a:r>
              <a:rPr lang="en-US" dirty="0"/>
              <a:t>This is important when giving server permission to read/write/execute files, but not others</a:t>
            </a:r>
          </a:p>
          <a:p>
            <a:endParaRPr lang="en-US" dirty="0"/>
          </a:p>
          <a:p>
            <a:endParaRPr lang="en-US" dirty="0"/>
          </a:p>
          <a:p>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466B5C0F-35B3-634F-B54F-36C5BA92939A}"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25</a:t>
            </a:fld>
            <a:endParaRPr lang="en-US"/>
          </a:p>
        </p:txBody>
      </p:sp>
      <p:pic>
        <p:nvPicPr>
          <p:cNvPr id="8" name="Picture 7">
            <a:extLst>
              <a:ext uri="{FF2B5EF4-FFF2-40B4-BE49-F238E27FC236}">
                <a16:creationId xmlns:a16="http://schemas.microsoft.com/office/drawing/2014/main" id="{BE302AB3-0BB7-8044-81B8-AC9314F7B4B8}"/>
              </a:ext>
            </a:extLst>
          </p:cNvPr>
          <p:cNvPicPr>
            <a:picLocks noChangeAspect="1"/>
          </p:cNvPicPr>
          <p:nvPr/>
        </p:nvPicPr>
        <p:blipFill>
          <a:blip r:embed="rId2"/>
          <a:stretch>
            <a:fillRect/>
          </a:stretch>
        </p:blipFill>
        <p:spPr>
          <a:xfrm>
            <a:off x="1070225" y="3357475"/>
            <a:ext cx="6873964" cy="2067280"/>
          </a:xfrm>
          <a:prstGeom prst="rect">
            <a:avLst/>
          </a:prstGeom>
        </p:spPr>
      </p:pic>
    </p:spTree>
    <p:extLst>
      <p:ext uri="{BB962C8B-B14F-4D97-AF65-F5344CB8AC3E}">
        <p14:creationId xmlns:p14="http://schemas.microsoft.com/office/powerpoint/2010/main" val="2389511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Content Placeholder 2"/>
          <p:cNvSpPr>
            <a:spLocks noGrp="1"/>
          </p:cNvSpPr>
          <p:nvPr>
            <p:ph idx="1"/>
          </p:nvPr>
        </p:nvSpPr>
        <p:spPr/>
        <p:txBody>
          <a:bodyPr/>
          <a:lstStyle/>
          <a:p>
            <a:r>
              <a:rPr lang="en-US" dirty="0"/>
              <a:t>Extend functionality</a:t>
            </a:r>
          </a:p>
          <a:p>
            <a:r>
              <a:rPr lang="en-US" dirty="0"/>
              <a:t>Can provide their own directives to do so</a:t>
            </a:r>
          </a:p>
          <a:p>
            <a:r>
              <a:rPr lang="en-US" dirty="0"/>
              <a:t>Read the documentation!</a:t>
            </a:r>
          </a:p>
          <a:p>
            <a:endParaRPr lang="en-US" dirty="0"/>
          </a:p>
        </p:txBody>
      </p:sp>
      <p:sp>
        <p:nvSpPr>
          <p:cNvPr id="4" name="Date Placeholder 3"/>
          <p:cNvSpPr>
            <a:spLocks noGrp="1"/>
          </p:cNvSpPr>
          <p:nvPr>
            <p:ph type="dt" sz="half" idx="10"/>
          </p:nvPr>
        </p:nvSpPr>
        <p:spPr/>
        <p:txBody>
          <a:bodyPr/>
          <a:lstStyle/>
          <a:p>
            <a:fld id="{4BC8E372-696C-EE4A-82DB-E2F0AA0F7C26}"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26</a:t>
            </a:fld>
            <a:endParaRPr lang="en-US"/>
          </a:p>
        </p:txBody>
      </p:sp>
      <p:pic>
        <p:nvPicPr>
          <p:cNvPr id="8" name="Picture 7">
            <a:extLst>
              <a:ext uri="{FF2B5EF4-FFF2-40B4-BE49-F238E27FC236}">
                <a16:creationId xmlns:a16="http://schemas.microsoft.com/office/drawing/2014/main" id="{D3366B0B-4EC5-E746-B89F-9FC88DF76383}"/>
              </a:ext>
            </a:extLst>
          </p:cNvPr>
          <p:cNvPicPr>
            <a:picLocks noChangeAspect="1"/>
          </p:cNvPicPr>
          <p:nvPr/>
        </p:nvPicPr>
        <p:blipFill>
          <a:blip r:embed="rId3"/>
          <a:stretch>
            <a:fillRect/>
          </a:stretch>
        </p:blipFill>
        <p:spPr>
          <a:xfrm>
            <a:off x="302641" y="3844877"/>
            <a:ext cx="8534400" cy="1536700"/>
          </a:xfrm>
          <a:prstGeom prst="rect">
            <a:avLst/>
          </a:prstGeom>
        </p:spPr>
      </p:pic>
    </p:spTree>
    <p:extLst>
      <p:ext uri="{BB962C8B-B14F-4D97-AF65-F5344CB8AC3E}">
        <p14:creationId xmlns:p14="http://schemas.microsoft.com/office/powerpoint/2010/main" val="917628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Modules</a:t>
            </a:r>
            <a:endParaRPr lang="en-US" dirty="0"/>
          </a:p>
        </p:txBody>
      </p:sp>
      <p:sp>
        <p:nvSpPr>
          <p:cNvPr id="3" name="Content Placeholder 2"/>
          <p:cNvSpPr>
            <a:spLocks noGrp="1"/>
          </p:cNvSpPr>
          <p:nvPr>
            <p:ph idx="1"/>
          </p:nvPr>
        </p:nvSpPr>
        <p:spPr/>
        <p:txBody>
          <a:bodyPr/>
          <a:lstStyle/>
          <a:p>
            <a:r>
              <a:rPr lang="en-US" dirty="0" err="1"/>
              <a:t>LoadModule</a:t>
            </a:r>
            <a:r>
              <a:rPr lang="en-US" dirty="0"/>
              <a:t> &lt;path/to/module&gt;</a:t>
            </a:r>
          </a:p>
          <a:p>
            <a:pPr lvl="1"/>
            <a:r>
              <a:rPr lang="en-US" dirty="0"/>
              <a:t>Loads the specified module</a:t>
            </a:r>
          </a:p>
          <a:p>
            <a:pPr marL="0" indent="0">
              <a:buNone/>
            </a:pPr>
            <a:r>
              <a:rPr lang="en-US" dirty="0"/>
              <a:t>&lt;</a:t>
            </a:r>
            <a:r>
              <a:rPr lang="en-US" dirty="0" err="1"/>
              <a:t>IfModule</a:t>
            </a:r>
            <a:r>
              <a:rPr lang="en-US" dirty="0"/>
              <a:t> </a:t>
            </a:r>
            <a:r>
              <a:rPr lang="en-US" dirty="0" err="1"/>
              <a:t>module_name</a:t>
            </a:r>
            <a:r>
              <a:rPr lang="en-US" dirty="0"/>
              <a:t>&gt;</a:t>
            </a:r>
          </a:p>
          <a:p>
            <a:pPr marL="0" indent="0">
              <a:buNone/>
            </a:pPr>
            <a:r>
              <a:rPr lang="en-US" dirty="0"/>
              <a:t>   directives…</a:t>
            </a:r>
          </a:p>
          <a:p>
            <a:pPr marL="0" indent="0">
              <a:buNone/>
            </a:pPr>
            <a:r>
              <a:rPr lang="en-US" dirty="0"/>
              <a:t>&lt;/</a:t>
            </a:r>
            <a:r>
              <a:rPr lang="en-US" dirty="0" err="1"/>
              <a:t>IfModule</a:t>
            </a:r>
            <a:r>
              <a:rPr lang="en-US" dirty="0"/>
              <a:t>&gt;</a:t>
            </a:r>
          </a:p>
          <a:p>
            <a:pPr lvl="1"/>
            <a:r>
              <a:rPr lang="en-US" dirty="0"/>
              <a:t>Conditionally process directives if a module has been enabled</a:t>
            </a:r>
          </a:p>
          <a:p>
            <a:pPr lvl="1"/>
            <a:r>
              <a:rPr lang="en-US" dirty="0"/>
              <a:t>This helps Prevent errors if a module has been removed</a:t>
            </a:r>
          </a:p>
          <a:p>
            <a:endParaRPr lang="en-US" dirty="0"/>
          </a:p>
        </p:txBody>
      </p:sp>
      <p:sp>
        <p:nvSpPr>
          <p:cNvPr id="4" name="Date Placeholder 3"/>
          <p:cNvSpPr>
            <a:spLocks noGrp="1"/>
          </p:cNvSpPr>
          <p:nvPr>
            <p:ph type="dt" sz="half" idx="10"/>
          </p:nvPr>
        </p:nvSpPr>
        <p:spPr/>
        <p:txBody>
          <a:bodyPr/>
          <a:lstStyle/>
          <a:p>
            <a:fld id="{D72FA1DE-3B4D-E841-9A0B-2DF4C40BDA46}"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27</a:t>
            </a:fld>
            <a:endParaRPr lang="en-US"/>
          </a:p>
        </p:txBody>
      </p:sp>
    </p:spTree>
    <p:extLst>
      <p:ext uri="{BB962C8B-B14F-4D97-AF65-F5344CB8AC3E}">
        <p14:creationId xmlns:p14="http://schemas.microsoft.com/office/powerpoint/2010/main" val="3914412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Module examples</a:t>
            </a:r>
            <a:endParaRPr lang="en-US" dirty="0"/>
          </a:p>
        </p:txBody>
      </p:sp>
      <p:sp>
        <p:nvSpPr>
          <p:cNvPr id="3" name="Content Placeholder 2"/>
          <p:cNvSpPr>
            <a:spLocks noGrp="1"/>
          </p:cNvSpPr>
          <p:nvPr>
            <p:ph idx="1"/>
          </p:nvPr>
        </p:nvSpPr>
        <p:spPr/>
        <p:txBody>
          <a:bodyPr/>
          <a:lstStyle/>
          <a:p>
            <a:r>
              <a:rPr lang="en-US" dirty="0"/>
              <a:t>php7_module (libphp7)</a:t>
            </a:r>
          </a:p>
          <a:p>
            <a:pPr lvl="1"/>
            <a:r>
              <a:rPr lang="en-US" dirty="0"/>
              <a:t>PHP 7 support</a:t>
            </a:r>
          </a:p>
          <a:p>
            <a:r>
              <a:rPr lang="en-US" dirty="0" err="1"/>
              <a:t>rewrite_module</a:t>
            </a:r>
            <a:r>
              <a:rPr lang="en-US" dirty="0"/>
              <a:t> (</a:t>
            </a:r>
            <a:r>
              <a:rPr lang="en-US" dirty="0" err="1"/>
              <a:t>mod_rewrite</a:t>
            </a:r>
            <a:r>
              <a:rPr lang="en-US" dirty="0"/>
              <a:t>)</a:t>
            </a:r>
          </a:p>
          <a:p>
            <a:pPr lvl="1"/>
            <a:r>
              <a:rPr lang="en-US" dirty="0"/>
              <a:t>Allows for dynamic rewriting of URLs</a:t>
            </a:r>
          </a:p>
          <a:p>
            <a:endParaRPr lang="en-US" dirty="0"/>
          </a:p>
        </p:txBody>
      </p:sp>
      <p:sp>
        <p:nvSpPr>
          <p:cNvPr id="4" name="Date Placeholder 3"/>
          <p:cNvSpPr>
            <a:spLocks noGrp="1"/>
          </p:cNvSpPr>
          <p:nvPr>
            <p:ph type="dt" sz="half" idx="10"/>
          </p:nvPr>
        </p:nvSpPr>
        <p:spPr/>
        <p:txBody>
          <a:bodyPr/>
          <a:lstStyle/>
          <a:p>
            <a:fld id="{26EF4DD5-B6F0-D041-A9D0-BD0F203809E0}"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28</a:t>
            </a:fld>
            <a:endParaRPr lang="en-US"/>
          </a:p>
        </p:txBody>
      </p:sp>
    </p:spTree>
    <p:extLst>
      <p:ext uri="{BB962C8B-B14F-4D97-AF65-F5344CB8AC3E}">
        <p14:creationId xmlns:p14="http://schemas.microsoft.com/office/powerpoint/2010/main" val="3607847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Server configuration</a:t>
            </a:r>
          </a:p>
        </p:txBody>
      </p:sp>
      <p:sp>
        <p:nvSpPr>
          <p:cNvPr id="3" name="Content Placeholder 2"/>
          <p:cNvSpPr>
            <a:spLocks noGrp="1"/>
          </p:cNvSpPr>
          <p:nvPr>
            <p:ph idx="1"/>
          </p:nvPr>
        </p:nvSpPr>
        <p:spPr/>
        <p:txBody>
          <a:bodyPr/>
          <a:lstStyle/>
          <a:p>
            <a:r>
              <a:rPr lang="en-US" dirty="0"/>
              <a:t>This applies to the “main” default server</a:t>
            </a:r>
          </a:p>
          <a:p>
            <a:r>
              <a:rPr lang="en-US" dirty="0"/>
              <a:t>Answers all requests not received by a virtual host</a:t>
            </a:r>
          </a:p>
          <a:p>
            <a:endParaRPr lang="en-US" dirty="0"/>
          </a:p>
        </p:txBody>
      </p:sp>
      <p:sp>
        <p:nvSpPr>
          <p:cNvPr id="4" name="Date Placeholder 3"/>
          <p:cNvSpPr>
            <a:spLocks noGrp="1"/>
          </p:cNvSpPr>
          <p:nvPr>
            <p:ph type="dt" sz="half" idx="10"/>
          </p:nvPr>
        </p:nvSpPr>
        <p:spPr/>
        <p:txBody>
          <a:bodyPr/>
          <a:lstStyle/>
          <a:p>
            <a:fld id="{156FD157-0C09-C244-8F64-E8DB3CE7B083}" type="datetime1">
              <a:rPr lang="en-US" smtClean="0"/>
              <a:t>9/7/18</a:t>
            </a:fld>
            <a:endParaRPr lang="en-US"/>
          </a:p>
        </p:txBody>
      </p:sp>
      <p:sp>
        <p:nvSpPr>
          <p:cNvPr id="5" name="Footer Placeholder 4"/>
          <p:cNvSpPr>
            <a:spLocks noGrp="1"/>
          </p:cNvSpPr>
          <p:nvPr>
            <p:ph type="ftr" sz="quarter" idx="11"/>
          </p:nvPr>
        </p:nvSpPr>
        <p:spPr/>
        <p:txBody>
          <a:bodyPr/>
          <a:lstStyle/>
          <a:p>
            <a:r>
              <a:rPr lang="en-US" dirty="0"/>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29</a:t>
            </a:fld>
            <a:endParaRPr lang="en-US" dirty="0"/>
          </a:p>
        </p:txBody>
      </p:sp>
      <p:sp>
        <p:nvSpPr>
          <p:cNvPr id="7" name="Rounded Rectangle 6">
            <a:extLst>
              <a:ext uri="{FF2B5EF4-FFF2-40B4-BE49-F238E27FC236}">
                <a16:creationId xmlns:a16="http://schemas.microsoft.com/office/drawing/2014/main" id="{3A2A7554-23AB-D144-8154-3174A8C64278}"/>
              </a:ext>
            </a:extLst>
          </p:cNvPr>
          <p:cNvSpPr/>
          <p:nvPr/>
        </p:nvSpPr>
        <p:spPr>
          <a:xfrm>
            <a:off x="95220" y="2713416"/>
            <a:ext cx="3657384" cy="109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t>&lt;</a:t>
            </a:r>
            <a:r>
              <a:rPr lang="en-US" sz="1400" dirty="0" err="1"/>
              <a:t>VirtualHost</a:t>
            </a:r>
            <a:r>
              <a:rPr lang="en-US" sz="1400" dirty="0"/>
              <a:t>&gt;</a:t>
            </a:r>
          </a:p>
          <a:p>
            <a:r>
              <a:rPr lang="en-US" sz="1400" dirty="0"/>
              <a:t>  </a:t>
            </a:r>
            <a:r>
              <a:rPr lang="en-US" sz="1400" dirty="0" err="1"/>
              <a:t>DocumentRoot</a:t>
            </a:r>
            <a:r>
              <a:rPr lang="en-US" sz="1400" dirty="0"/>
              <a:t> “/web-</a:t>
            </a:r>
            <a:r>
              <a:rPr lang="en-US" sz="1400" dirty="0" err="1"/>
              <a:t>dir</a:t>
            </a:r>
            <a:r>
              <a:rPr lang="en-US" sz="1400" dirty="0"/>
              <a:t>/location1”</a:t>
            </a:r>
          </a:p>
          <a:p>
            <a:r>
              <a:rPr lang="en-US" sz="1400" dirty="0"/>
              <a:t>  </a:t>
            </a:r>
            <a:r>
              <a:rPr lang="en-US" sz="1400" dirty="0" err="1"/>
              <a:t>ServerName</a:t>
            </a:r>
            <a:r>
              <a:rPr lang="en-US" sz="1400" dirty="0"/>
              <a:t>      </a:t>
            </a:r>
            <a:r>
              <a:rPr lang="en-US" sz="1400" b="1" dirty="0"/>
              <a:t>website1</a:t>
            </a:r>
          </a:p>
          <a:p>
            <a:endParaRPr lang="en-US" sz="1400" dirty="0"/>
          </a:p>
          <a:p>
            <a:r>
              <a:rPr lang="en-US" sz="1400" dirty="0"/>
              <a:t>&lt;/</a:t>
            </a:r>
            <a:r>
              <a:rPr lang="en-US" sz="1400" dirty="0" err="1"/>
              <a:t>VirtualHost</a:t>
            </a:r>
            <a:r>
              <a:rPr lang="en-US" sz="1400" dirty="0"/>
              <a:t>&gt;</a:t>
            </a:r>
          </a:p>
        </p:txBody>
      </p:sp>
      <p:sp>
        <p:nvSpPr>
          <p:cNvPr id="12" name="Rounded Rectangle 11">
            <a:extLst>
              <a:ext uri="{FF2B5EF4-FFF2-40B4-BE49-F238E27FC236}">
                <a16:creationId xmlns:a16="http://schemas.microsoft.com/office/drawing/2014/main" id="{57E4AAB1-9F94-F347-BB24-E295E458F537}"/>
              </a:ext>
            </a:extLst>
          </p:cNvPr>
          <p:cNvSpPr/>
          <p:nvPr/>
        </p:nvSpPr>
        <p:spPr>
          <a:xfrm>
            <a:off x="95220" y="3967515"/>
            <a:ext cx="3657384" cy="109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t>&lt;</a:t>
            </a:r>
            <a:r>
              <a:rPr lang="en-US" sz="1400" dirty="0" err="1"/>
              <a:t>VirtualHost</a:t>
            </a:r>
            <a:r>
              <a:rPr lang="en-US" sz="1400" dirty="0"/>
              <a:t>&gt;</a:t>
            </a:r>
          </a:p>
          <a:p>
            <a:r>
              <a:rPr lang="en-US" sz="1400" dirty="0"/>
              <a:t>  </a:t>
            </a:r>
            <a:r>
              <a:rPr lang="en-US" sz="1400" dirty="0" err="1"/>
              <a:t>DocumentRoot</a:t>
            </a:r>
            <a:r>
              <a:rPr lang="en-US" sz="1400" dirty="0"/>
              <a:t> “/web-</a:t>
            </a:r>
            <a:r>
              <a:rPr lang="en-US" sz="1400" dirty="0" err="1"/>
              <a:t>dir</a:t>
            </a:r>
            <a:r>
              <a:rPr lang="en-US" sz="1400" dirty="0"/>
              <a:t>/location2”</a:t>
            </a:r>
          </a:p>
          <a:p>
            <a:r>
              <a:rPr lang="en-US" sz="1400" dirty="0"/>
              <a:t>  </a:t>
            </a:r>
            <a:r>
              <a:rPr lang="en-US" sz="1400" dirty="0" err="1"/>
              <a:t>ServerName</a:t>
            </a:r>
            <a:r>
              <a:rPr lang="en-US" sz="1400" dirty="0"/>
              <a:t>      </a:t>
            </a:r>
            <a:r>
              <a:rPr lang="en-US" sz="1400" b="1" dirty="0"/>
              <a:t>website2</a:t>
            </a:r>
          </a:p>
          <a:p>
            <a:endParaRPr lang="en-US" sz="1400" dirty="0"/>
          </a:p>
          <a:p>
            <a:r>
              <a:rPr lang="en-US" sz="1400" dirty="0"/>
              <a:t>&lt;/</a:t>
            </a:r>
            <a:r>
              <a:rPr lang="en-US" sz="1400" dirty="0" err="1"/>
              <a:t>VirtualHost</a:t>
            </a:r>
            <a:r>
              <a:rPr lang="en-US" sz="1400" dirty="0"/>
              <a:t>&gt;</a:t>
            </a:r>
          </a:p>
        </p:txBody>
      </p:sp>
      <p:sp>
        <p:nvSpPr>
          <p:cNvPr id="13" name="Rounded Rectangle 12">
            <a:extLst>
              <a:ext uri="{FF2B5EF4-FFF2-40B4-BE49-F238E27FC236}">
                <a16:creationId xmlns:a16="http://schemas.microsoft.com/office/drawing/2014/main" id="{E2B66917-531E-3C4E-A694-2AAEC4EDD14E}"/>
              </a:ext>
            </a:extLst>
          </p:cNvPr>
          <p:cNvSpPr/>
          <p:nvPr/>
        </p:nvSpPr>
        <p:spPr>
          <a:xfrm>
            <a:off x="35844" y="5317162"/>
            <a:ext cx="3776136" cy="1098563"/>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dirty="0" err="1"/>
              <a:t>DocumentRoot</a:t>
            </a:r>
            <a:r>
              <a:rPr lang="en-US" sz="1400" dirty="0"/>
              <a:t> “/web-</a:t>
            </a:r>
            <a:r>
              <a:rPr lang="en-US" sz="1400" dirty="0" err="1"/>
              <a:t>dir</a:t>
            </a:r>
            <a:r>
              <a:rPr lang="en-US" sz="1400" dirty="0"/>
              <a:t>/</a:t>
            </a:r>
            <a:r>
              <a:rPr lang="en-US" sz="1400" dirty="0" err="1"/>
              <a:t>defaultlocation</a:t>
            </a:r>
            <a:r>
              <a:rPr lang="en-US" sz="1400" dirty="0"/>
              <a:t>”</a:t>
            </a:r>
          </a:p>
          <a:p>
            <a:r>
              <a:rPr lang="en-US" sz="1400" dirty="0" err="1"/>
              <a:t>ServerName</a:t>
            </a:r>
            <a:r>
              <a:rPr lang="en-US" sz="1400" dirty="0"/>
              <a:t>      </a:t>
            </a:r>
            <a:r>
              <a:rPr lang="en-US" sz="1400" b="1" dirty="0"/>
              <a:t>localhost</a:t>
            </a:r>
          </a:p>
        </p:txBody>
      </p:sp>
      <p:pic>
        <p:nvPicPr>
          <p:cNvPr id="14" name="Picture 13">
            <a:extLst>
              <a:ext uri="{FF2B5EF4-FFF2-40B4-BE49-F238E27FC236}">
                <a16:creationId xmlns:a16="http://schemas.microsoft.com/office/drawing/2014/main" id="{05E794A1-28FA-414E-BBB3-1FBBBD0C683D}"/>
              </a:ext>
            </a:extLst>
          </p:cNvPr>
          <p:cNvPicPr>
            <a:picLocks noChangeAspect="1"/>
          </p:cNvPicPr>
          <p:nvPr/>
        </p:nvPicPr>
        <p:blipFill rotWithShape="1">
          <a:blip r:embed="rId3"/>
          <a:srcRect r="60750"/>
          <a:stretch/>
        </p:blipFill>
        <p:spPr>
          <a:xfrm>
            <a:off x="6553200" y="3122978"/>
            <a:ext cx="2297958" cy="1943100"/>
          </a:xfrm>
          <a:prstGeom prst="rect">
            <a:avLst/>
          </a:prstGeom>
        </p:spPr>
      </p:pic>
      <p:sp>
        <p:nvSpPr>
          <p:cNvPr id="17" name="TextBox 16">
            <a:extLst>
              <a:ext uri="{FF2B5EF4-FFF2-40B4-BE49-F238E27FC236}">
                <a16:creationId xmlns:a16="http://schemas.microsoft.com/office/drawing/2014/main" id="{51D0542E-8E3E-6844-B35C-F899753DE934}"/>
              </a:ext>
            </a:extLst>
          </p:cNvPr>
          <p:cNvSpPr txBox="1"/>
          <p:nvPr/>
        </p:nvSpPr>
        <p:spPr>
          <a:xfrm>
            <a:off x="7129746" y="3972242"/>
            <a:ext cx="1144865" cy="369332"/>
          </a:xfrm>
          <a:prstGeom prst="rect">
            <a:avLst/>
          </a:prstGeom>
          <a:noFill/>
        </p:spPr>
        <p:txBody>
          <a:bodyPr wrap="none" rtlCol="0">
            <a:spAutoFit/>
          </a:bodyPr>
          <a:lstStyle/>
          <a:p>
            <a:r>
              <a:rPr lang="en-US" dirty="0"/>
              <a:t>localhost</a:t>
            </a:r>
          </a:p>
        </p:txBody>
      </p:sp>
      <p:cxnSp>
        <p:nvCxnSpPr>
          <p:cNvPr id="19" name="Straight Arrow Connector 18">
            <a:extLst>
              <a:ext uri="{FF2B5EF4-FFF2-40B4-BE49-F238E27FC236}">
                <a16:creationId xmlns:a16="http://schemas.microsoft.com/office/drawing/2014/main" id="{5C30D255-969D-BC41-8323-3752AEF115BD}"/>
              </a:ext>
            </a:extLst>
          </p:cNvPr>
          <p:cNvCxnSpPr>
            <a:cxnSpLocks/>
            <a:endCxn id="7" idx="3"/>
          </p:cNvCxnSpPr>
          <p:nvPr/>
        </p:nvCxnSpPr>
        <p:spPr>
          <a:xfrm flipH="1" flipV="1">
            <a:off x="3752604" y="3262698"/>
            <a:ext cx="3258412" cy="693724"/>
          </a:xfrm>
          <a:prstGeom prst="straightConnector1">
            <a:avLst/>
          </a:prstGeom>
          <a:ln w="31750" cmpd="sng">
            <a:solidFill>
              <a:schemeClr val="accent1"/>
            </a:solidFill>
            <a:prstDash val="dash"/>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611F811-F355-7C48-B4BA-724ECBE1C87B}"/>
              </a:ext>
            </a:extLst>
          </p:cNvPr>
          <p:cNvCxnSpPr>
            <a:cxnSpLocks/>
            <a:endCxn id="12" idx="3"/>
          </p:cNvCxnSpPr>
          <p:nvPr/>
        </p:nvCxnSpPr>
        <p:spPr>
          <a:xfrm flipH="1">
            <a:off x="3752604" y="4254696"/>
            <a:ext cx="3253604" cy="262101"/>
          </a:xfrm>
          <a:prstGeom prst="straightConnector1">
            <a:avLst/>
          </a:prstGeom>
          <a:ln w="31750" cmpd="sng">
            <a:solidFill>
              <a:schemeClr val="accent1"/>
            </a:solidFill>
            <a:prstDash val="dash"/>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E06A088-68D9-C24C-8484-9B8AEC058CFD}"/>
              </a:ext>
            </a:extLst>
          </p:cNvPr>
          <p:cNvCxnSpPr>
            <a:cxnSpLocks/>
            <a:endCxn id="13" idx="3"/>
          </p:cNvCxnSpPr>
          <p:nvPr/>
        </p:nvCxnSpPr>
        <p:spPr>
          <a:xfrm flipH="1">
            <a:off x="3811980" y="4564347"/>
            <a:ext cx="3241824" cy="1302097"/>
          </a:xfrm>
          <a:prstGeom prst="straightConnector1">
            <a:avLst/>
          </a:prstGeom>
          <a:ln w="31750" cmpd="sng">
            <a:solidFill>
              <a:schemeClr val="accent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1427C89C-5C51-8B4F-A91C-66301A6C93A9}"/>
              </a:ext>
            </a:extLst>
          </p:cNvPr>
          <p:cNvSpPr/>
          <p:nvPr/>
        </p:nvSpPr>
        <p:spPr>
          <a:xfrm>
            <a:off x="0" y="2573697"/>
            <a:ext cx="3942608" cy="2659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E73D6CA-88F1-4A43-8382-78770238EFFD}"/>
              </a:ext>
            </a:extLst>
          </p:cNvPr>
          <p:cNvSpPr txBox="1"/>
          <p:nvPr/>
        </p:nvSpPr>
        <p:spPr>
          <a:xfrm>
            <a:off x="3867454" y="2790477"/>
            <a:ext cx="1481496" cy="369332"/>
          </a:xfrm>
          <a:prstGeom prst="rect">
            <a:avLst/>
          </a:prstGeom>
          <a:noFill/>
        </p:spPr>
        <p:txBody>
          <a:bodyPr wrap="none" rtlCol="0">
            <a:spAutoFit/>
          </a:bodyPr>
          <a:lstStyle/>
          <a:p>
            <a:r>
              <a:rPr lang="en-US" dirty="0" err="1"/>
              <a:t>vhost</a:t>
            </a:r>
            <a:r>
              <a:rPr lang="en-US" dirty="0"/>
              <a:t> config</a:t>
            </a:r>
          </a:p>
        </p:txBody>
      </p:sp>
      <p:sp>
        <p:nvSpPr>
          <p:cNvPr id="30" name="TextBox 29">
            <a:extLst>
              <a:ext uri="{FF2B5EF4-FFF2-40B4-BE49-F238E27FC236}">
                <a16:creationId xmlns:a16="http://schemas.microsoft.com/office/drawing/2014/main" id="{8A5E5516-8F33-9242-A5AE-586636E43022}"/>
              </a:ext>
            </a:extLst>
          </p:cNvPr>
          <p:cNvSpPr txBox="1"/>
          <p:nvPr/>
        </p:nvSpPr>
        <p:spPr>
          <a:xfrm>
            <a:off x="3829093" y="5993517"/>
            <a:ext cx="2250937" cy="369332"/>
          </a:xfrm>
          <a:prstGeom prst="rect">
            <a:avLst/>
          </a:prstGeom>
          <a:noFill/>
        </p:spPr>
        <p:txBody>
          <a:bodyPr wrap="none" rtlCol="0">
            <a:spAutoFit/>
          </a:bodyPr>
          <a:lstStyle/>
          <a:p>
            <a:r>
              <a:rPr lang="en-US" dirty="0"/>
              <a:t>main server config</a:t>
            </a:r>
          </a:p>
        </p:txBody>
      </p:sp>
      <p:sp>
        <p:nvSpPr>
          <p:cNvPr id="33" name="TextBox 32">
            <a:extLst>
              <a:ext uri="{FF2B5EF4-FFF2-40B4-BE49-F238E27FC236}">
                <a16:creationId xmlns:a16="http://schemas.microsoft.com/office/drawing/2014/main" id="{D5E53494-B2C5-134A-A767-2C69D71AC32C}"/>
              </a:ext>
            </a:extLst>
          </p:cNvPr>
          <p:cNvSpPr txBox="1"/>
          <p:nvPr/>
        </p:nvSpPr>
        <p:spPr>
          <a:xfrm>
            <a:off x="5638363" y="3993168"/>
            <a:ext cx="328936"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104B1F68-9796-624C-B805-5A50A478C29A}"/>
              </a:ext>
            </a:extLst>
          </p:cNvPr>
          <p:cNvSpPr txBox="1"/>
          <p:nvPr/>
        </p:nvSpPr>
        <p:spPr>
          <a:xfrm>
            <a:off x="5610071" y="3447235"/>
            <a:ext cx="328936" cy="369332"/>
          </a:xfrm>
          <a:prstGeom prst="rect">
            <a:avLst/>
          </a:prstGeom>
          <a:noFill/>
        </p:spPr>
        <p:txBody>
          <a:bodyPr wrap="none" rtlCol="0">
            <a:spAutoFit/>
          </a:bodyPr>
          <a:lstStyle/>
          <a:p>
            <a:r>
              <a:rPr lang="en-US" dirty="0"/>
              <a:t>1</a:t>
            </a:r>
          </a:p>
        </p:txBody>
      </p:sp>
      <p:sp>
        <p:nvSpPr>
          <p:cNvPr id="36" name="TextBox 35">
            <a:extLst>
              <a:ext uri="{FF2B5EF4-FFF2-40B4-BE49-F238E27FC236}">
                <a16:creationId xmlns:a16="http://schemas.microsoft.com/office/drawing/2014/main" id="{953489A6-E576-094B-8FF4-255DFDC47375}"/>
              </a:ext>
            </a:extLst>
          </p:cNvPr>
          <p:cNvSpPr txBox="1"/>
          <p:nvPr/>
        </p:nvSpPr>
        <p:spPr>
          <a:xfrm>
            <a:off x="5743283" y="4689295"/>
            <a:ext cx="32893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13516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the </a:t>
            </a:r>
            <a:br>
              <a:rPr lang="en-US" dirty="0"/>
            </a:br>
            <a:r>
              <a:rPr lang="en-US" dirty="0"/>
              <a:t>Three-Tier model</a:t>
            </a:r>
          </a:p>
        </p:txBody>
      </p:sp>
      <p:sp>
        <p:nvSpPr>
          <p:cNvPr id="3" name="Content Placeholder 2"/>
          <p:cNvSpPr>
            <a:spLocks noGrp="1"/>
          </p:cNvSpPr>
          <p:nvPr>
            <p:ph idx="1"/>
          </p:nvPr>
        </p:nvSpPr>
        <p:spPr/>
        <p:txBody>
          <a:bodyPr/>
          <a:lstStyle/>
          <a:p>
            <a:r>
              <a:rPr lang="en-US" dirty="0"/>
              <a:t>Presentation Layer (User Interface)</a:t>
            </a:r>
          </a:p>
          <a:p>
            <a:pPr lvl="1"/>
            <a:r>
              <a:rPr lang="en-US" dirty="0"/>
              <a:t>Web Server</a:t>
            </a:r>
          </a:p>
          <a:p>
            <a:r>
              <a:rPr lang="en-US" dirty="0"/>
              <a:t>Application Layer (processing)</a:t>
            </a:r>
          </a:p>
          <a:p>
            <a:pPr lvl="1"/>
            <a:r>
              <a:rPr lang="en-US" dirty="0"/>
              <a:t>Application Server</a:t>
            </a:r>
          </a:p>
          <a:p>
            <a:r>
              <a:rPr lang="en-US" dirty="0"/>
              <a:t>Data Layer (database)</a:t>
            </a:r>
          </a:p>
          <a:p>
            <a:pPr lvl="1"/>
            <a:r>
              <a:rPr lang="en-US" dirty="0"/>
              <a:t>Database Server</a:t>
            </a:r>
          </a:p>
          <a:p>
            <a:endParaRPr lang="en-US" dirty="0"/>
          </a:p>
        </p:txBody>
      </p:sp>
      <p:sp>
        <p:nvSpPr>
          <p:cNvPr id="4" name="Date Placeholder 3"/>
          <p:cNvSpPr>
            <a:spLocks noGrp="1"/>
          </p:cNvSpPr>
          <p:nvPr>
            <p:ph type="dt" sz="half" idx="10"/>
          </p:nvPr>
        </p:nvSpPr>
        <p:spPr/>
        <p:txBody>
          <a:bodyPr/>
          <a:lstStyle/>
          <a:p>
            <a:fld id="{146E5BA7-77B0-9A42-9E03-341292E2D319}"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3</a:t>
            </a:fld>
            <a:endParaRPr lang="en-US"/>
          </a:p>
        </p:txBody>
      </p:sp>
    </p:spTree>
    <p:extLst>
      <p:ext uri="{BB962C8B-B14F-4D97-AF65-F5344CB8AC3E}">
        <p14:creationId xmlns:p14="http://schemas.microsoft.com/office/powerpoint/2010/main" val="410269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server configuration</a:t>
            </a:r>
          </a:p>
        </p:txBody>
      </p:sp>
      <p:sp>
        <p:nvSpPr>
          <p:cNvPr id="3" name="Content Placeholder 2"/>
          <p:cNvSpPr>
            <a:spLocks noGrp="1"/>
          </p:cNvSpPr>
          <p:nvPr>
            <p:ph idx="1"/>
          </p:nvPr>
        </p:nvSpPr>
        <p:spPr/>
        <p:txBody>
          <a:bodyPr/>
          <a:lstStyle/>
          <a:p>
            <a:r>
              <a:rPr lang="en-US" dirty="0" err="1"/>
              <a:t>DocumentRoot</a:t>
            </a:r>
            <a:r>
              <a:rPr lang="en-US" dirty="0"/>
              <a:t> &lt;path&gt;</a:t>
            </a:r>
          </a:p>
          <a:p>
            <a:pPr lvl="1"/>
            <a:r>
              <a:rPr lang="en-US" dirty="0"/>
              <a:t>The Web root discussed earlier</a:t>
            </a:r>
          </a:p>
          <a:p>
            <a:r>
              <a:rPr lang="en-US" dirty="0"/>
              <a:t>Directory-based configuration...</a:t>
            </a:r>
          </a:p>
          <a:p>
            <a:endParaRPr lang="en-US" dirty="0"/>
          </a:p>
        </p:txBody>
      </p:sp>
      <p:sp>
        <p:nvSpPr>
          <p:cNvPr id="4" name="Date Placeholder 3"/>
          <p:cNvSpPr>
            <a:spLocks noGrp="1"/>
          </p:cNvSpPr>
          <p:nvPr>
            <p:ph type="dt" sz="half" idx="10"/>
          </p:nvPr>
        </p:nvSpPr>
        <p:spPr/>
        <p:txBody>
          <a:bodyPr/>
          <a:lstStyle/>
          <a:p>
            <a:fld id="{8E6D9E14-1B64-AC4D-8A19-B44EF80DBF76}"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30</a:t>
            </a:fld>
            <a:endParaRPr lang="en-US"/>
          </a:p>
        </p:txBody>
      </p:sp>
      <p:pic>
        <p:nvPicPr>
          <p:cNvPr id="8" name="Picture 7">
            <a:extLst>
              <a:ext uri="{FF2B5EF4-FFF2-40B4-BE49-F238E27FC236}">
                <a16:creationId xmlns:a16="http://schemas.microsoft.com/office/drawing/2014/main" id="{9AD9E0F7-970D-0C4A-B047-809F7C7D5F3C}"/>
              </a:ext>
            </a:extLst>
          </p:cNvPr>
          <p:cNvPicPr>
            <a:picLocks noChangeAspect="1"/>
          </p:cNvPicPr>
          <p:nvPr/>
        </p:nvPicPr>
        <p:blipFill>
          <a:blip r:embed="rId3"/>
          <a:stretch>
            <a:fillRect/>
          </a:stretch>
        </p:blipFill>
        <p:spPr>
          <a:xfrm>
            <a:off x="142682" y="3349374"/>
            <a:ext cx="8854317" cy="2924781"/>
          </a:xfrm>
          <a:prstGeom prst="rect">
            <a:avLst/>
          </a:prstGeom>
        </p:spPr>
      </p:pic>
    </p:spTree>
    <p:extLst>
      <p:ext uri="{BB962C8B-B14F-4D97-AF65-F5344CB8AC3E}">
        <p14:creationId xmlns:p14="http://schemas.microsoft.com/office/powerpoint/2010/main" val="3526624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Directory based configuration</a:t>
            </a:r>
            <a:endParaRPr lang="en-US" dirty="0"/>
          </a:p>
        </p:txBody>
      </p:sp>
      <p:sp>
        <p:nvSpPr>
          <p:cNvPr id="3" name="Content Placeholder 2"/>
          <p:cNvSpPr>
            <a:spLocks noGrp="1"/>
          </p:cNvSpPr>
          <p:nvPr>
            <p:ph idx="1"/>
          </p:nvPr>
        </p:nvSpPr>
        <p:spPr/>
        <p:txBody>
          <a:bodyPr/>
          <a:lstStyle/>
          <a:p>
            <a:r>
              <a:rPr lang="en-US"/>
              <a:t>Apache can configure directories to behave differently</a:t>
            </a:r>
          </a:p>
          <a:p>
            <a:r>
              <a:rPr lang="en-US"/>
              <a:t>Many uses</a:t>
            </a:r>
          </a:p>
          <a:p>
            <a:pPr lvl="1"/>
            <a:r>
              <a:rPr lang="en-US"/>
              <a:t>Different applications need different settings</a:t>
            </a:r>
          </a:p>
          <a:p>
            <a:pPr lvl="1"/>
            <a:r>
              <a:rPr lang="en-US"/>
              <a:t>Access control</a:t>
            </a:r>
          </a:p>
          <a:p>
            <a:endParaRPr lang="en-US" dirty="0"/>
          </a:p>
        </p:txBody>
      </p:sp>
      <p:sp>
        <p:nvSpPr>
          <p:cNvPr id="4" name="Date Placeholder 3"/>
          <p:cNvSpPr>
            <a:spLocks noGrp="1"/>
          </p:cNvSpPr>
          <p:nvPr>
            <p:ph type="dt" sz="half" idx="10"/>
          </p:nvPr>
        </p:nvSpPr>
        <p:spPr/>
        <p:txBody>
          <a:bodyPr/>
          <a:lstStyle/>
          <a:p>
            <a:fld id="{031B2811-0EDA-9845-A28D-8185DA8FD3D9}"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31</a:t>
            </a:fld>
            <a:endParaRPr lang="en-US"/>
          </a:p>
        </p:txBody>
      </p:sp>
      <p:pic>
        <p:nvPicPr>
          <p:cNvPr id="7" name="Picture 6">
            <a:extLst>
              <a:ext uri="{FF2B5EF4-FFF2-40B4-BE49-F238E27FC236}">
                <a16:creationId xmlns:a16="http://schemas.microsoft.com/office/drawing/2014/main" id="{73DD846A-9EF6-E647-AEFB-8D3DE9F07C1D}"/>
              </a:ext>
            </a:extLst>
          </p:cNvPr>
          <p:cNvPicPr>
            <a:picLocks noChangeAspect="1"/>
          </p:cNvPicPr>
          <p:nvPr/>
        </p:nvPicPr>
        <p:blipFill>
          <a:blip r:embed="rId3"/>
          <a:stretch>
            <a:fillRect/>
          </a:stretch>
        </p:blipFill>
        <p:spPr>
          <a:xfrm>
            <a:off x="4043547" y="3415598"/>
            <a:ext cx="5080893" cy="3496027"/>
          </a:xfrm>
          <a:prstGeom prst="rect">
            <a:avLst/>
          </a:prstGeom>
        </p:spPr>
      </p:pic>
    </p:spTree>
    <p:extLst>
      <p:ext uri="{BB962C8B-B14F-4D97-AF65-F5344CB8AC3E}">
        <p14:creationId xmlns:p14="http://schemas.microsoft.com/office/powerpoint/2010/main" val="3133302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Directory based configuration</a:t>
            </a:r>
            <a:endParaRPr lang="en-US" dirty="0"/>
          </a:p>
        </p:txBody>
      </p:sp>
      <p:sp>
        <p:nvSpPr>
          <p:cNvPr id="3" name="Content Placeholder 2"/>
          <p:cNvSpPr>
            <a:spLocks noGrp="1"/>
          </p:cNvSpPr>
          <p:nvPr>
            <p:ph idx="1"/>
          </p:nvPr>
        </p:nvSpPr>
        <p:spPr/>
        <p:txBody>
          <a:bodyPr/>
          <a:lstStyle/>
          <a:p>
            <a:pPr marL="0" indent="0">
              <a:buNone/>
            </a:pPr>
            <a:r>
              <a:rPr lang="en-US" dirty="0"/>
              <a:t>&lt;Directory path&gt;</a:t>
            </a:r>
          </a:p>
          <a:p>
            <a:pPr marL="0" indent="0">
              <a:buNone/>
            </a:pPr>
            <a:r>
              <a:rPr lang="en-US" dirty="0"/>
              <a:t>   directives...</a:t>
            </a:r>
          </a:p>
          <a:p>
            <a:pPr marL="0" indent="0">
              <a:buNone/>
            </a:pPr>
            <a:r>
              <a:rPr lang="en-US" dirty="0"/>
              <a:t>&lt;/Directory&gt;</a:t>
            </a:r>
          </a:p>
          <a:p>
            <a:pPr marL="0" indent="0">
              <a:buNone/>
            </a:pPr>
            <a:r>
              <a:rPr lang="en-US" dirty="0"/>
              <a:t> </a:t>
            </a:r>
          </a:p>
          <a:p>
            <a:pPr lvl="1"/>
            <a:r>
              <a:rPr lang="en-US" dirty="0"/>
              <a:t>Apply configuration settings to the named directory</a:t>
            </a:r>
          </a:p>
          <a:p>
            <a:pPr lvl="1"/>
            <a:r>
              <a:rPr lang="en-US" dirty="0"/>
              <a:t>Also applies to all subdirectories!</a:t>
            </a:r>
          </a:p>
          <a:p>
            <a:endParaRPr lang="en-US" dirty="0"/>
          </a:p>
        </p:txBody>
      </p:sp>
      <p:sp>
        <p:nvSpPr>
          <p:cNvPr id="4" name="Date Placeholder 3"/>
          <p:cNvSpPr>
            <a:spLocks noGrp="1"/>
          </p:cNvSpPr>
          <p:nvPr>
            <p:ph type="dt" sz="half" idx="10"/>
          </p:nvPr>
        </p:nvSpPr>
        <p:spPr/>
        <p:txBody>
          <a:bodyPr/>
          <a:lstStyle/>
          <a:p>
            <a:fld id="{5BCE7E82-FC08-8444-BCDD-B2F84C12B3AE}"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32</a:t>
            </a:fld>
            <a:endParaRPr lang="en-US"/>
          </a:p>
        </p:txBody>
      </p:sp>
    </p:spTree>
    <p:extLst>
      <p:ext uri="{BB962C8B-B14F-4D97-AF65-F5344CB8AC3E}">
        <p14:creationId xmlns:p14="http://schemas.microsoft.com/office/powerpoint/2010/main" val="4246665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directory-based directives</a:t>
            </a:r>
            <a:endParaRPr lang="en-US" dirty="0"/>
          </a:p>
        </p:txBody>
      </p:sp>
      <p:sp>
        <p:nvSpPr>
          <p:cNvPr id="3" name="Content Placeholder 2"/>
          <p:cNvSpPr>
            <a:spLocks noGrp="1"/>
          </p:cNvSpPr>
          <p:nvPr>
            <p:ph idx="1"/>
          </p:nvPr>
        </p:nvSpPr>
        <p:spPr/>
        <p:txBody>
          <a:bodyPr/>
          <a:lstStyle/>
          <a:p>
            <a:r>
              <a:rPr lang="en-US"/>
              <a:t>Options &lt;options...&gt;</a:t>
            </a:r>
          </a:p>
          <a:p>
            <a:pPr lvl="1"/>
            <a:r>
              <a:rPr lang="en-US"/>
              <a:t>Set flags for features available, “all” is default (check docs for list)</a:t>
            </a:r>
          </a:p>
          <a:p>
            <a:pPr lvl="1"/>
            <a:r>
              <a:rPr lang="en-US"/>
              <a:t>Most specific option set takes precedence</a:t>
            </a:r>
          </a:p>
          <a:p>
            <a:pPr lvl="1"/>
            <a:r>
              <a:rPr lang="en-US"/>
              <a:t>Options can be specifically enabled or disabled by prefixing all options in that directive with + or -</a:t>
            </a:r>
          </a:p>
          <a:p>
            <a:endParaRPr lang="en-US" dirty="0"/>
          </a:p>
        </p:txBody>
      </p:sp>
      <p:sp>
        <p:nvSpPr>
          <p:cNvPr id="4" name="Date Placeholder 3"/>
          <p:cNvSpPr>
            <a:spLocks noGrp="1"/>
          </p:cNvSpPr>
          <p:nvPr>
            <p:ph type="dt" sz="half" idx="10"/>
          </p:nvPr>
        </p:nvSpPr>
        <p:spPr/>
        <p:txBody>
          <a:bodyPr/>
          <a:lstStyle/>
          <a:p>
            <a:fld id="{3F939F3C-D557-A640-B260-C1F3A86E9FF6}"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33</a:t>
            </a:fld>
            <a:endParaRPr lang="en-US"/>
          </a:p>
        </p:txBody>
      </p:sp>
    </p:spTree>
    <p:extLst>
      <p:ext uri="{BB962C8B-B14F-4D97-AF65-F5344CB8AC3E}">
        <p14:creationId xmlns:p14="http://schemas.microsoft.com/office/powerpoint/2010/main" val="84173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Directory-based access control – pre 2.4v</a:t>
            </a:r>
          </a:p>
        </p:txBody>
      </p:sp>
      <p:sp>
        <p:nvSpPr>
          <p:cNvPr id="3" name="Content Placeholder 2"/>
          <p:cNvSpPr>
            <a:spLocks noGrp="1"/>
          </p:cNvSpPr>
          <p:nvPr>
            <p:ph idx="1"/>
          </p:nvPr>
        </p:nvSpPr>
        <p:spPr/>
        <p:txBody>
          <a:bodyPr/>
          <a:lstStyle/>
          <a:p>
            <a:r>
              <a:rPr lang="en-US" dirty="0"/>
              <a:t>Order ordering</a:t>
            </a:r>
          </a:p>
          <a:p>
            <a:pPr lvl="1"/>
            <a:r>
              <a:rPr lang="en-US" dirty="0"/>
              <a:t>Ordering – “</a:t>
            </a:r>
            <a:r>
              <a:rPr lang="en-US" dirty="0" err="1"/>
              <a:t>Allow,Deny</a:t>
            </a:r>
            <a:r>
              <a:rPr lang="en-US" dirty="0"/>
              <a:t>” or “</a:t>
            </a:r>
            <a:r>
              <a:rPr lang="en-US" dirty="0" err="1"/>
              <a:t>Deny,Allow</a:t>
            </a:r>
            <a:r>
              <a:rPr lang="en-US" dirty="0"/>
              <a:t>”</a:t>
            </a:r>
          </a:p>
          <a:p>
            <a:pPr lvl="1"/>
            <a:r>
              <a:rPr lang="en-US" dirty="0"/>
              <a:t>Determine the order in which Allow and Deny directives are evaluated</a:t>
            </a:r>
          </a:p>
          <a:p>
            <a:pPr lvl="1"/>
            <a:r>
              <a:rPr lang="en-US" dirty="0"/>
              <a:t>Those that don't match any rules use the second</a:t>
            </a:r>
          </a:p>
          <a:p>
            <a:r>
              <a:rPr lang="en-US" dirty="0" err="1"/>
              <a:t>Ie</a:t>
            </a:r>
            <a:r>
              <a:rPr lang="en-US" dirty="0"/>
              <a:t>		</a:t>
            </a:r>
          </a:p>
          <a:p>
            <a:pPr marL="349925" lvl="1" indent="0">
              <a:buNone/>
            </a:pPr>
            <a:r>
              <a:rPr lang="en-US" dirty="0"/>
              <a:t>	Order deny, allow</a:t>
            </a:r>
          </a:p>
          <a:p>
            <a:pPr marL="349925" lvl="1" indent="0">
              <a:buNone/>
            </a:pPr>
            <a:r>
              <a:rPr lang="en-US" dirty="0"/>
              <a:t>	Deny from all</a:t>
            </a:r>
          </a:p>
          <a:p>
            <a:pPr marL="349925" lvl="1" indent="0">
              <a:buNone/>
            </a:pPr>
            <a:r>
              <a:rPr lang="en-US" dirty="0"/>
              <a:t>	Allow from </a:t>
            </a:r>
            <a:r>
              <a:rPr lang="en-US" dirty="0" err="1"/>
              <a:t>dev.example.com</a:t>
            </a:r>
            <a:endParaRPr lang="en-US" dirty="0"/>
          </a:p>
          <a:p>
            <a:pPr marL="349925" lvl="1" indent="0">
              <a:buNone/>
            </a:pPr>
            <a:endParaRPr lang="en-US" dirty="0"/>
          </a:p>
          <a:p>
            <a:endParaRPr lang="en-US" dirty="0"/>
          </a:p>
        </p:txBody>
      </p:sp>
      <p:sp>
        <p:nvSpPr>
          <p:cNvPr id="4" name="Date Placeholder 3"/>
          <p:cNvSpPr>
            <a:spLocks noGrp="1"/>
          </p:cNvSpPr>
          <p:nvPr>
            <p:ph type="dt" sz="half" idx="10"/>
          </p:nvPr>
        </p:nvSpPr>
        <p:spPr/>
        <p:txBody>
          <a:bodyPr/>
          <a:lstStyle/>
          <a:p>
            <a:fld id="{16E3E9EB-3044-D64F-8584-11336783DD25}"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34</a:t>
            </a:fld>
            <a:endParaRPr lang="en-US"/>
          </a:p>
        </p:txBody>
      </p:sp>
    </p:spTree>
    <p:extLst>
      <p:ext uri="{BB962C8B-B14F-4D97-AF65-F5344CB8AC3E}">
        <p14:creationId xmlns:p14="http://schemas.microsoft.com/office/powerpoint/2010/main" val="2656777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Directory-based access control</a:t>
            </a:r>
            <a:endParaRPr lang="en-US" dirty="0"/>
          </a:p>
        </p:txBody>
      </p:sp>
      <p:sp>
        <p:nvSpPr>
          <p:cNvPr id="3" name="Content Placeholder 2"/>
          <p:cNvSpPr>
            <a:spLocks noGrp="1"/>
          </p:cNvSpPr>
          <p:nvPr>
            <p:ph idx="1"/>
          </p:nvPr>
        </p:nvSpPr>
        <p:spPr/>
        <p:txBody>
          <a:bodyPr/>
          <a:lstStyle/>
          <a:p>
            <a:r>
              <a:rPr lang="en-US"/>
              <a:t>Allow from rule</a:t>
            </a:r>
          </a:p>
          <a:p>
            <a:pPr lvl="1"/>
            <a:r>
              <a:rPr lang="en-US"/>
              <a:t>Rule: all, hostname, ip, env-variable</a:t>
            </a:r>
          </a:p>
          <a:p>
            <a:pPr lvl="1"/>
            <a:r>
              <a:rPr lang="en-US"/>
              <a:t>Declare which hosts can access the directory</a:t>
            </a:r>
          </a:p>
          <a:p>
            <a:pPr lvl="1"/>
            <a:r>
              <a:rPr lang="en-US"/>
              <a:t>Partial IPs and</a:t>
            </a:r>
          </a:p>
          <a:p>
            <a:r>
              <a:rPr lang="en-US"/>
              <a:t>Deny from rule</a:t>
            </a:r>
          </a:p>
          <a:p>
            <a:pPr lvl="1"/>
            <a:r>
              <a:rPr lang="en-US"/>
              <a:t>Same syntax, but denies access</a:t>
            </a:r>
          </a:p>
          <a:p>
            <a:endParaRPr lang="en-US" dirty="0"/>
          </a:p>
        </p:txBody>
      </p:sp>
      <p:sp>
        <p:nvSpPr>
          <p:cNvPr id="4" name="Date Placeholder 3"/>
          <p:cNvSpPr>
            <a:spLocks noGrp="1"/>
          </p:cNvSpPr>
          <p:nvPr>
            <p:ph type="dt" sz="half" idx="10"/>
          </p:nvPr>
        </p:nvSpPr>
        <p:spPr/>
        <p:txBody>
          <a:bodyPr/>
          <a:lstStyle/>
          <a:p>
            <a:fld id="{F93550B1-539A-F940-8E4C-0BA28E815F54}"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35</a:t>
            </a:fld>
            <a:endParaRPr lang="en-US"/>
          </a:p>
        </p:txBody>
      </p:sp>
    </p:spTree>
    <p:extLst>
      <p:ext uri="{BB962C8B-B14F-4D97-AF65-F5344CB8AC3E}">
        <p14:creationId xmlns:p14="http://schemas.microsoft.com/office/powerpoint/2010/main" val="2036914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Directory-based overriding</a:t>
            </a:r>
            <a:endParaRPr lang="en-US" dirty="0"/>
          </a:p>
        </p:txBody>
      </p:sp>
      <p:sp>
        <p:nvSpPr>
          <p:cNvPr id="3" name="Content Placeholder 2"/>
          <p:cNvSpPr>
            <a:spLocks noGrp="1"/>
          </p:cNvSpPr>
          <p:nvPr>
            <p:ph idx="1"/>
          </p:nvPr>
        </p:nvSpPr>
        <p:spPr/>
        <p:txBody>
          <a:bodyPr/>
          <a:lstStyle/>
          <a:p>
            <a:r>
              <a:rPr lang="en-US"/>
              <a:t>AllowOverride &lt;setting&gt;</a:t>
            </a:r>
          </a:p>
          <a:p>
            <a:pPr lvl="1"/>
            <a:r>
              <a:rPr lang="en-US"/>
              <a:t>Define when and whether to allow .htaccess files to override settings</a:t>
            </a:r>
          </a:p>
          <a:p>
            <a:pPr lvl="1"/>
            <a:r>
              <a:rPr lang="en-US"/>
              <a:t>Setting: All, None, Options, FileInfo, AuthConfig, Limit</a:t>
            </a:r>
          </a:p>
          <a:p>
            <a:endParaRPr lang="en-US" dirty="0"/>
          </a:p>
        </p:txBody>
      </p:sp>
      <p:sp>
        <p:nvSpPr>
          <p:cNvPr id="4" name="Date Placeholder 3"/>
          <p:cNvSpPr>
            <a:spLocks noGrp="1"/>
          </p:cNvSpPr>
          <p:nvPr>
            <p:ph type="dt" sz="half" idx="10"/>
          </p:nvPr>
        </p:nvSpPr>
        <p:spPr/>
        <p:txBody>
          <a:bodyPr/>
          <a:lstStyle/>
          <a:p>
            <a:fld id="{4AFE9F92-82C1-4C44-A153-3560CAA6D1DB}"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36</a:t>
            </a:fld>
            <a:endParaRPr lang="en-US"/>
          </a:p>
        </p:txBody>
      </p:sp>
    </p:spTree>
    <p:extLst>
      <p:ext uri="{BB962C8B-B14F-4D97-AF65-F5344CB8AC3E}">
        <p14:creationId xmlns:p14="http://schemas.microsoft.com/office/powerpoint/2010/main" val="2881485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Directory-based access control – 2.4+</a:t>
            </a:r>
          </a:p>
        </p:txBody>
      </p:sp>
      <p:sp>
        <p:nvSpPr>
          <p:cNvPr id="3" name="Content Placeholder 2"/>
          <p:cNvSpPr>
            <a:spLocks noGrp="1"/>
          </p:cNvSpPr>
          <p:nvPr>
            <p:ph idx="1"/>
          </p:nvPr>
        </p:nvSpPr>
        <p:spPr/>
        <p:txBody>
          <a:bodyPr/>
          <a:lstStyle/>
          <a:p>
            <a:r>
              <a:rPr lang="en-US" dirty="0"/>
              <a:t>Require</a:t>
            </a:r>
          </a:p>
          <a:p>
            <a:r>
              <a:rPr lang="en-US" dirty="0"/>
              <a:t>Old:</a:t>
            </a:r>
          </a:p>
          <a:p>
            <a:pPr lvl="1"/>
            <a:r>
              <a:rPr lang="en-US" dirty="0"/>
              <a:t>Order deny, allow </a:t>
            </a:r>
          </a:p>
          <a:p>
            <a:pPr lvl="1"/>
            <a:r>
              <a:rPr lang="en-US" dirty="0"/>
              <a:t>Deny from all</a:t>
            </a:r>
          </a:p>
          <a:p>
            <a:pPr lvl="1"/>
            <a:r>
              <a:rPr lang="en-US" dirty="0"/>
              <a:t>Allow from </a:t>
            </a:r>
            <a:r>
              <a:rPr lang="en-US" dirty="0" err="1"/>
              <a:t>example.org</a:t>
            </a:r>
            <a:endParaRPr lang="en-US" dirty="0"/>
          </a:p>
          <a:p>
            <a:r>
              <a:rPr lang="en-US" dirty="0"/>
              <a:t>Is now</a:t>
            </a:r>
          </a:p>
          <a:p>
            <a:pPr lvl="1"/>
            <a:r>
              <a:rPr lang="en-US" dirty="0"/>
              <a:t>Require all denied</a:t>
            </a:r>
          </a:p>
          <a:p>
            <a:pPr lvl="1"/>
            <a:r>
              <a:rPr lang="en-US" dirty="0"/>
              <a:t>Require host </a:t>
            </a:r>
            <a:r>
              <a:rPr lang="en-US" dirty="0" err="1"/>
              <a:t>example.org</a:t>
            </a:r>
            <a:endParaRPr lang="en-US" dirty="0"/>
          </a:p>
          <a:p>
            <a:pPr lvl="1"/>
            <a:endParaRPr lang="en-US" dirty="0"/>
          </a:p>
          <a:p>
            <a:endParaRPr lang="en-US" dirty="0"/>
          </a:p>
        </p:txBody>
      </p:sp>
      <p:sp>
        <p:nvSpPr>
          <p:cNvPr id="4" name="Date Placeholder 3"/>
          <p:cNvSpPr>
            <a:spLocks noGrp="1"/>
          </p:cNvSpPr>
          <p:nvPr>
            <p:ph type="dt" sz="half" idx="10"/>
          </p:nvPr>
        </p:nvSpPr>
        <p:spPr/>
        <p:txBody>
          <a:bodyPr/>
          <a:lstStyle/>
          <a:p>
            <a:fld id="{16E3E9EB-3044-D64F-8584-11336783DD25}" type="datetime1">
              <a:rPr lang="en-US" smtClean="0"/>
              <a:t>9/7/18</a:t>
            </a:fld>
            <a:endParaRPr lang="en-US" dirty="0"/>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37</a:t>
            </a:fld>
            <a:endParaRPr lang="en-US"/>
          </a:p>
        </p:txBody>
      </p:sp>
      <p:sp>
        <p:nvSpPr>
          <p:cNvPr id="7" name="Rectangle 6"/>
          <p:cNvSpPr/>
          <p:nvPr/>
        </p:nvSpPr>
        <p:spPr>
          <a:xfrm>
            <a:off x="1524000" y="5826762"/>
            <a:ext cx="6106886" cy="646331"/>
          </a:xfrm>
          <a:prstGeom prst="rect">
            <a:avLst/>
          </a:prstGeom>
        </p:spPr>
        <p:txBody>
          <a:bodyPr wrap="square">
            <a:spAutoFit/>
          </a:bodyPr>
          <a:lstStyle/>
          <a:p>
            <a:r>
              <a:rPr lang="en-US" dirty="0">
                <a:hlinkClick r:id="rId3"/>
              </a:rPr>
              <a:t>https://httpd.apache.org/docs/2.4/upgrading.html</a:t>
            </a:r>
            <a:endParaRPr lang="en-US" dirty="0"/>
          </a:p>
          <a:p>
            <a:endParaRPr lang="en-US" dirty="0"/>
          </a:p>
        </p:txBody>
      </p:sp>
    </p:spTree>
    <p:extLst>
      <p:ext uri="{BB962C8B-B14F-4D97-AF65-F5344CB8AC3E}">
        <p14:creationId xmlns:p14="http://schemas.microsoft.com/office/powerpoint/2010/main" val="1752940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htaccess</a:t>
            </a:r>
            <a:endParaRPr lang="en-US" dirty="0"/>
          </a:p>
        </p:txBody>
      </p:sp>
      <p:sp>
        <p:nvSpPr>
          <p:cNvPr id="3" name="Content Placeholder 2"/>
          <p:cNvSpPr>
            <a:spLocks noGrp="1"/>
          </p:cNvSpPr>
          <p:nvPr>
            <p:ph idx="1"/>
          </p:nvPr>
        </p:nvSpPr>
        <p:spPr/>
        <p:txBody>
          <a:bodyPr/>
          <a:lstStyle/>
          <a:p>
            <a:r>
              <a:rPr lang="en-US" dirty="0"/>
              <a:t>Not a typo: filename is preceded with a dot</a:t>
            </a:r>
          </a:p>
          <a:p>
            <a:r>
              <a:rPr lang="en-US" dirty="0"/>
              <a:t>Can be placed in any subdirectory of </a:t>
            </a:r>
            <a:r>
              <a:rPr lang="en-US" dirty="0" err="1"/>
              <a:t>DocumentRoot</a:t>
            </a:r>
            <a:endParaRPr lang="en-US" dirty="0"/>
          </a:p>
          <a:p>
            <a:r>
              <a:rPr lang="en-US" dirty="0"/>
              <a:t>Overrides behavior in </a:t>
            </a:r>
            <a:r>
              <a:rPr lang="en-US" dirty="0" err="1"/>
              <a:t>httpd.conf</a:t>
            </a:r>
            <a:endParaRPr lang="en-US" dirty="0"/>
          </a:p>
          <a:p>
            <a:r>
              <a:rPr lang="en-US" dirty="0"/>
              <a:t>Has its own context: “.</a:t>
            </a:r>
            <a:r>
              <a:rPr lang="en-US" dirty="0" err="1"/>
              <a:t>htaccess</a:t>
            </a:r>
            <a:r>
              <a:rPr lang="en-US" dirty="0"/>
              <a:t>”</a:t>
            </a:r>
          </a:p>
          <a:p>
            <a:endParaRPr lang="en-US" dirty="0"/>
          </a:p>
        </p:txBody>
      </p:sp>
      <p:sp>
        <p:nvSpPr>
          <p:cNvPr id="4" name="Date Placeholder 3"/>
          <p:cNvSpPr>
            <a:spLocks noGrp="1"/>
          </p:cNvSpPr>
          <p:nvPr>
            <p:ph type="dt" sz="half" idx="10"/>
          </p:nvPr>
        </p:nvSpPr>
        <p:spPr/>
        <p:txBody>
          <a:bodyPr/>
          <a:lstStyle/>
          <a:p>
            <a:fld id="{71D89A87-B4DB-8D44-962F-07802052978A}"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38</a:t>
            </a:fld>
            <a:endParaRPr lang="en-US"/>
          </a:p>
        </p:txBody>
      </p:sp>
    </p:spTree>
    <p:extLst>
      <p:ext uri="{BB962C8B-B14F-4D97-AF65-F5344CB8AC3E}">
        <p14:creationId xmlns:p14="http://schemas.microsoft.com/office/powerpoint/2010/main" val="1458853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uses of .htaccess</a:t>
            </a:r>
            <a:endParaRPr lang="en-US" dirty="0"/>
          </a:p>
        </p:txBody>
      </p:sp>
      <p:sp>
        <p:nvSpPr>
          <p:cNvPr id="3" name="Content Placeholder 2"/>
          <p:cNvSpPr>
            <a:spLocks noGrp="1"/>
          </p:cNvSpPr>
          <p:nvPr>
            <p:ph idx="1"/>
          </p:nvPr>
        </p:nvSpPr>
        <p:spPr/>
        <p:txBody>
          <a:bodyPr/>
          <a:lstStyle/>
          <a:p>
            <a:r>
              <a:rPr lang="en-US"/>
              <a:t>Directory-level access control (original usage)</a:t>
            </a:r>
          </a:p>
          <a:p>
            <a:r>
              <a:rPr lang="en-US"/>
              <a:t>URL rewriting/redirecting</a:t>
            </a:r>
          </a:p>
          <a:p>
            <a:r>
              <a:rPr lang="en-US"/>
              <a:t>Enabling/disabling features for certain sites or subdirectories</a:t>
            </a:r>
          </a:p>
          <a:p>
            <a:r>
              <a:rPr lang="en-US"/>
              <a:t>Packaging necessary/suggested server config changes with a Web app</a:t>
            </a:r>
          </a:p>
          <a:p>
            <a:endParaRPr lang="en-US" dirty="0"/>
          </a:p>
        </p:txBody>
      </p:sp>
      <p:sp>
        <p:nvSpPr>
          <p:cNvPr id="4" name="Date Placeholder 3"/>
          <p:cNvSpPr>
            <a:spLocks noGrp="1"/>
          </p:cNvSpPr>
          <p:nvPr>
            <p:ph type="dt" sz="half" idx="10"/>
          </p:nvPr>
        </p:nvSpPr>
        <p:spPr/>
        <p:txBody>
          <a:bodyPr/>
          <a:lstStyle/>
          <a:p>
            <a:fld id="{D6A8F4C4-02FA-164B-930B-13382B2197EA}"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39</a:t>
            </a:fld>
            <a:endParaRPr lang="en-US"/>
          </a:p>
        </p:txBody>
      </p:sp>
    </p:spTree>
    <p:extLst>
      <p:ext uri="{BB962C8B-B14F-4D97-AF65-F5344CB8AC3E}">
        <p14:creationId xmlns:p14="http://schemas.microsoft.com/office/powerpoint/2010/main" val="2645981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AMP Stack</a:t>
            </a:r>
            <a:endParaRPr lang="en-GB" dirty="0"/>
          </a:p>
        </p:txBody>
      </p:sp>
      <p:sp>
        <p:nvSpPr>
          <p:cNvPr id="45059" name="Rectangle 2"/>
          <p:cNvSpPr>
            <a:spLocks noGrp="1" noChangeArrowheads="1"/>
          </p:cNvSpPr>
          <p:nvPr>
            <p:ph idx="1"/>
          </p:nvPr>
        </p:nvSpPr>
        <p:spPr/>
        <p:txBody>
          <a:bodyPr/>
          <a:lstStyle/>
          <a:p>
            <a:r>
              <a:rPr lang="en-US" dirty="0"/>
              <a:t>Apache (Web Server)</a:t>
            </a:r>
          </a:p>
          <a:p>
            <a:pPr lvl="1"/>
            <a:r>
              <a:rPr lang="en-US" dirty="0"/>
              <a:t>Presentation Layer</a:t>
            </a:r>
          </a:p>
          <a:p>
            <a:r>
              <a:rPr lang="en-US" dirty="0"/>
              <a:t>PHP (Server-side Language)</a:t>
            </a:r>
          </a:p>
          <a:p>
            <a:pPr lvl="1"/>
            <a:r>
              <a:rPr lang="en-US" dirty="0"/>
              <a:t>Application Layer</a:t>
            </a:r>
          </a:p>
          <a:p>
            <a:pPr lvl="1"/>
            <a:r>
              <a:rPr lang="en-US" dirty="0"/>
              <a:t>(Perl/Python sometimes included/substituted)</a:t>
            </a:r>
          </a:p>
          <a:p>
            <a:r>
              <a:rPr lang="en-US" dirty="0"/>
              <a:t>MySQL (Relational Database)</a:t>
            </a:r>
          </a:p>
          <a:p>
            <a:pPr lvl="1"/>
            <a:r>
              <a:rPr lang="en-US" dirty="0"/>
              <a:t>Database Layer</a:t>
            </a:r>
          </a:p>
        </p:txBody>
      </p:sp>
      <p:sp>
        <p:nvSpPr>
          <p:cNvPr id="2" name="Date Placeholder 1"/>
          <p:cNvSpPr>
            <a:spLocks noGrp="1"/>
          </p:cNvSpPr>
          <p:nvPr>
            <p:ph type="dt" sz="half" idx="10"/>
          </p:nvPr>
        </p:nvSpPr>
        <p:spPr/>
        <p:txBody>
          <a:bodyPr/>
          <a:lstStyle/>
          <a:p>
            <a:fld id="{B0955DCA-E77F-604E-A770-068353AEAD71}" type="datetime1">
              <a:rPr lang="en-US" smtClean="0"/>
              <a:t>9/7/18</a:t>
            </a:fld>
            <a:endParaRPr lang="en-US"/>
          </a:p>
        </p:txBody>
      </p:sp>
      <p:sp>
        <p:nvSpPr>
          <p:cNvPr id="3" name="Footer Placeholder 2"/>
          <p:cNvSpPr>
            <a:spLocks noGrp="1"/>
          </p:cNvSpPr>
          <p:nvPr>
            <p:ph type="ftr" sz="quarter" idx="11"/>
          </p:nvPr>
        </p:nvSpPr>
        <p:spPr/>
        <p:txBody>
          <a:bodyPr/>
          <a:lstStyle/>
          <a:p>
            <a:r>
              <a:rPr lang="en-US"/>
              <a:t>Web Systems I</a:t>
            </a:r>
          </a:p>
        </p:txBody>
      </p:sp>
      <p:sp>
        <p:nvSpPr>
          <p:cNvPr id="4" name="Slide Number Placeholder 3"/>
          <p:cNvSpPr>
            <a:spLocks noGrp="1"/>
          </p:cNvSpPr>
          <p:nvPr>
            <p:ph type="sldNum" sz="quarter" idx="12"/>
          </p:nvPr>
        </p:nvSpPr>
        <p:spPr/>
        <p:txBody>
          <a:bodyPr/>
          <a:lstStyle/>
          <a:p>
            <a:fld id="{4303CC12-6ADC-6C48-8940-B4660CDF39C2}" type="slidenum">
              <a:rPr lang="en-US" smtClean="0"/>
              <a:t>4</a:t>
            </a:fld>
            <a:endParaRPr lang="en-US"/>
          </a:p>
        </p:txBody>
      </p:sp>
    </p:spTree>
    <p:extLst>
      <p:ext uri="{BB962C8B-B14F-4D97-AF65-F5344CB8AC3E}">
        <p14:creationId xmlns:p14="http://schemas.microsoft.com/office/powerpoint/2010/main" val="25364364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.htaccess when ...</a:t>
            </a:r>
            <a:endParaRPr lang="en-US" dirty="0"/>
          </a:p>
        </p:txBody>
      </p:sp>
      <p:sp>
        <p:nvSpPr>
          <p:cNvPr id="3" name="Content Placeholder 2"/>
          <p:cNvSpPr>
            <a:spLocks noGrp="1"/>
          </p:cNvSpPr>
          <p:nvPr>
            <p:ph idx="1"/>
          </p:nvPr>
        </p:nvSpPr>
        <p:spPr/>
        <p:txBody>
          <a:bodyPr/>
          <a:lstStyle/>
          <a:p>
            <a:r>
              <a:rPr lang="en-US"/>
              <a:t>Setting configuration from an app to be deployed elsewhere</a:t>
            </a:r>
          </a:p>
          <a:p>
            <a:r>
              <a:rPr lang="en-US"/>
              <a:t>Need to control configuration at the directory level</a:t>
            </a:r>
          </a:p>
          <a:p>
            <a:r>
              <a:rPr lang="en-US"/>
              <a:t>You don't have access to httpd.conf (common on shared hosting)</a:t>
            </a:r>
          </a:p>
          <a:p>
            <a:endParaRPr lang="en-US" dirty="0"/>
          </a:p>
        </p:txBody>
      </p:sp>
      <p:sp>
        <p:nvSpPr>
          <p:cNvPr id="4" name="Date Placeholder 3"/>
          <p:cNvSpPr>
            <a:spLocks noGrp="1"/>
          </p:cNvSpPr>
          <p:nvPr>
            <p:ph type="dt" sz="half" idx="10"/>
          </p:nvPr>
        </p:nvSpPr>
        <p:spPr/>
        <p:txBody>
          <a:bodyPr/>
          <a:lstStyle/>
          <a:p>
            <a:fld id="{0E93F91C-528E-4A4C-87EA-0DA85D826FF6}"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40</a:t>
            </a:fld>
            <a:endParaRPr lang="en-US"/>
          </a:p>
        </p:txBody>
      </p:sp>
    </p:spTree>
    <p:extLst>
      <p:ext uri="{BB962C8B-B14F-4D97-AF65-F5344CB8AC3E}">
        <p14:creationId xmlns:p14="http://schemas.microsoft.com/office/powerpoint/2010/main" val="2650798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use  .</a:t>
            </a:r>
            <a:r>
              <a:rPr lang="en-US" dirty="0" err="1"/>
              <a:t>htaccess</a:t>
            </a:r>
            <a:endParaRPr lang="en-US" dirty="0"/>
          </a:p>
        </p:txBody>
      </p:sp>
      <p:sp>
        <p:nvSpPr>
          <p:cNvPr id="3" name="Content Placeholder 2"/>
          <p:cNvSpPr>
            <a:spLocks noGrp="1"/>
          </p:cNvSpPr>
          <p:nvPr>
            <p:ph idx="1"/>
          </p:nvPr>
        </p:nvSpPr>
        <p:spPr/>
        <p:txBody>
          <a:bodyPr/>
          <a:lstStyle/>
          <a:p>
            <a:r>
              <a:rPr lang="en-US" dirty="0"/>
              <a:t>Whenever you have access to the </a:t>
            </a:r>
            <a:r>
              <a:rPr lang="en-US" dirty="0" err="1"/>
              <a:t>httpd.conf</a:t>
            </a:r>
            <a:r>
              <a:rPr lang="en-US" dirty="0"/>
              <a:t>  file</a:t>
            </a:r>
          </a:p>
          <a:p>
            <a:pPr marL="348485" lvl="1" indent="-348485">
              <a:spcBef>
                <a:spcPts val="1996"/>
              </a:spcBef>
              <a:buClr>
                <a:srgbClr val="6FB7D7"/>
              </a:buClr>
            </a:pPr>
            <a:r>
              <a:rPr lang="en-US" dirty="0"/>
              <a:t>From Apache documentation: </a:t>
            </a:r>
          </a:p>
          <a:p>
            <a:pPr marL="630729" lvl="2" indent="-348485">
              <a:spcBef>
                <a:spcPts val="1996"/>
              </a:spcBef>
            </a:pPr>
            <a:r>
              <a:rPr lang="en-US" dirty="0"/>
              <a:t>“You should avoid using .</a:t>
            </a:r>
            <a:r>
              <a:rPr lang="en-US" dirty="0" err="1"/>
              <a:t>htaccess</a:t>
            </a:r>
            <a:r>
              <a:rPr lang="en-US" dirty="0"/>
              <a:t> files completely if you have access to </a:t>
            </a:r>
            <a:r>
              <a:rPr lang="en-US" dirty="0" err="1"/>
              <a:t>httpd</a:t>
            </a:r>
            <a:r>
              <a:rPr lang="en-US" dirty="0"/>
              <a:t> main server </a:t>
            </a:r>
            <a:r>
              <a:rPr lang="en-US" dirty="0" err="1"/>
              <a:t>config</a:t>
            </a:r>
            <a:r>
              <a:rPr lang="en-US" dirty="0"/>
              <a:t> file. Using .</a:t>
            </a:r>
            <a:r>
              <a:rPr lang="en-US" dirty="0" err="1"/>
              <a:t>htaccess</a:t>
            </a:r>
            <a:r>
              <a:rPr lang="en-US" dirty="0"/>
              <a:t> files slows down your Apache http server.”</a:t>
            </a:r>
          </a:p>
          <a:p>
            <a:endParaRPr lang="en-US" dirty="0"/>
          </a:p>
        </p:txBody>
      </p:sp>
      <p:sp>
        <p:nvSpPr>
          <p:cNvPr id="4" name="Date Placeholder 3"/>
          <p:cNvSpPr>
            <a:spLocks noGrp="1"/>
          </p:cNvSpPr>
          <p:nvPr>
            <p:ph type="dt" sz="half" idx="10"/>
          </p:nvPr>
        </p:nvSpPr>
        <p:spPr/>
        <p:txBody>
          <a:bodyPr/>
          <a:lstStyle/>
          <a:p>
            <a:fld id="{915C004C-188E-8A44-94FE-62028CBEF6E8}"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41</a:t>
            </a:fld>
            <a:endParaRPr lang="en-US"/>
          </a:p>
        </p:txBody>
      </p:sp>
    </p:spTree>
    <p:extLst>
      <p:ext uri="{BB962C8B-B14F-4D97-AF65-F5344CB8AC3E}">
        <p14:creationId xmlns:p14="http://schemas.microsoft.com/office/powerpoint/2010/main" val="4071213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.htaccess concerns</a:t>
            </a:r>
            <a:endParaRPr lang="en-US" dirty="0"/>
          </a:p>
        </p:txBody>
      </p:sp>
      <p:sp>
        <p:nvSpPr>
          <p:cNvPr id="3" name="Content Placeholder 2"/>
          <p:cNvSpPr>
            <a:spLocks noGrp="1"/>
          </p:cNvSpPr>
          <p:nvPr>
            <p:ph idx="1"/>
          </p:nvPr>
        </p:nvSpPr>
        <p:spPr/>
        <p:txBody>
          <a:bodyPr/>
          <a:lstStyle/>
          <a:p>
            <a:r>
              <a:rPr lang="en-US"/>
              <a:t>Additional overhead</a:t>
            </a:r>
          </a:p>
          <a:p>
            <a:pPr lvl="1"/>
            <a:r>
              <a:rPr lang="en-US"/>
              <a:t>.htaccess is checked every request</a:t>
            </a:r>
          </a:p>
          <a:p>
            <a:pPr lvl="1"/>
            <a:r>
              <a:rPr lang="en-US"/>
              <a:t>httpd.conf changes updated on server restart</a:t>
            </a:r>
          </a:p>
          <a:p>
            <a:pPr lvl="1"/>
            <a:r>
              <a:rPr lang="en-US"/>
              <a:t>Parent directories also searched</a:t>
            </a:r>
          </a:p>
          <a:p>
            <a:r>
              <a:rPr lang="en-US"/>
              <a:t>Security concerns</a:t>
            </a:r>
          </a:p>
          <a:p>
            <a:pPr lvl="1"/>
            <a:r>
              <a:rPr lang="en-US"/>
              <a:t>Possible to override security settings</a:t>
            </a:r>
          </a:p>
          <a:p>
            <a:pPr lvl="1"/>
            <a:r>
              <a:rPr lang="en-US"/>
              <a:t>File permissions need to be set carefully</a:t>
            </a:r>
          </a:p>
          <a:p>
            <a:endParaRPr lang="en-US" dirty="0"/>
          </a:p>
        </p:txBody>
      </p:sp>
      <p:sp>
        <p:nvSpPr>
          <p:cNvPr id="4" name="Date Placeholder 3"/>
          <p:cNvSpPr>
            <a:spLocks noGrp="1"/>
          </p:cNvSpPr>
          <p:nvPr>
            <p:ph type="dt" sz="half" idx="10"/>
          </p:nvPr>
        </p:nvSpPr>
        <p:spPr/>
        <p:txBody>
          <a:bodyPr/>
          <a:lstStyle/>
          <a:p>
            <a:fld id="{203F8C48-A008-2D4C-A8DE-363CDCA7A857}"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42</a:t>
            </a:fld>
            <a:endParaRPr lang="en-US"/>
          </a:p>
        </p:txBody>
      </p:sp>
    </p:spTree>
    <p:extLst>
      <p:ext uri="{BB962C8B-B14F-4D97-AF65-F5344CB8AC3E}">
        <p14:creationId xmlns:p14="http://schemas.microsoft.com/office/powerpoint/2010/main" val="2657865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Virtual hosts</a:t>
            </a:r>
            <a:endParaRPr lang="en-US" dirty="0"/>
          </a:p>
        </p:txBody>
      </p:sp>
      <p:sp>
        <p:nvSpPr>
          <p:cNvPr id="3" name="Content Placeholder 2"/>
          <p:cNvSpPr>
            <a:spLocks noGrp="1"/>
          </p:cNvSpPr>
          <p:nvPr>
            <p:ph idx="1"/>
          </p:nvPr>
        </p:nvSpPr>
        <p:spPr/>
        <p:txBody>
          <a:bodyPr/>
          <a:lstStyle/>
          <a:p>
            <a:r>
              <a:rPr lang="en-US" dirty="0"/>
              <a:t>Inherits defaults from “main” server</a:t>
            </a:r>
          </a:p>
          <a:p>
            <a:r>
              <a:rPr lang="en-US" dirty="0"/>
              <a:t>Allow you to “fake” multiple Web servers from same Apache install</a:t>
            </a:r>
          </a:p>
          <a:p>
            <a:pPr lvl="1"/>
            <a:r>
              <a:rPr lang="en-US" dirty="0"/>
              <a:t>Separate Web roots, configs...</a:t>
            </a:r>
          </a:p>
          <a:p>
            <a:pPr lvl="1"/>
            <a:r>
              <a:rPr lang="en-US" dirty="0"/>
              <a:t>Very handy when developing!</a:t>
            </a:r>
          </a:p>
          <a:p>
            <a:r>
              <a:rPr lang="en-US" dirty="0"/>
              <a:t>Two major forms</a:t>
            </a:r>
          </a:p>
          <a:p>
            <a:pPr lvl="1"/>
            <a:r>
              <a:rPr lang="en-US" dirty="0"/>
              <a:t>Name based virtual hosts</a:t>
            </a:r>
          </a:p>
          <a:p>
            <a:pPr lvl="1"/>
            <a:r>
              <a:rPr lang="en-US" dirty="0"/>
              <a:t>IP/port based virtual hosts</a:t>
            </a:r>
          </a:p>
          <a:p>
            <a:endParaRPr lang="en-US" dirty="0"/>
          </a:p>
        </p:txBody>
      </p:sp>
      <p:sp>
        <p:nvSpPr>
          <p:cNvPr id="4" name="Date Placeholder 3"/>
          <p:cNvSpPr>
            <a:spLocks noGrp="1"/>
          </p:cNvSpPr>
          <p:nvPr>
            <p:ph type="dt" sz="half" idx="10"/>
          </p:nvPr>
        </p:nvSpPr>
        <p:spPr/>
        <p:txBody>
          <a:bodyPr/>
          <a:lstStyle/>
          <a:p>
            <a:fld id="{510700C0-4D97-5A4A-97DE-2C47E4D1F2E6}"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43</a:t>
            </a:fld>
            <a:endParaRPr lang="en-US"/>
          </a:p>
        </p:txBody>
      </p:sp>
      <p:sp>
        <p:nvSpPr>
          <p:cNvPr id="7" name="TextBox 6">
            <a:extLst>
              <a:ext uri="{FF2B5EF4-FFF2-40B4-BE49-F238E27FC236}">
                <a16:creationId xmlns:a16="http://schemas.microsoft.com/office/drawing/2014/main" id="{F612E34B-EAB3-E14D-ACE6-86E70FAD9216}"/>
              </a:ext>
            </a:extLst>
          </p:cNvPr>
          <p:cNvSpPr txBox="1"/>
          <p:nvPr/>
        </p:nvSpPr>
        <p:spPr>
          <a:xfrm>
            <a:off x="1524000" y="5914374"/>
            <a:ext cx="3838680" cy="369332"/>
          </a:xfrm>
          <a:prstGeom prst="rect">
            <a:avLst/>
          </a:prstGeom>
          <a:noFill/>
        </p:spPr>
        <p:txBody>
          <a:bodyPr wrap="none" rtlCol="0">
            <a:spAutoFit/>
          </a:bodyPr>
          <a:lstStyle/>
          <a:p>
            <a:r>
              <a:rPr lang="en-US" dirty="0"/>
              <a:t>You will see more on this later …. </a:t>
            </a:r>
          </a:p>
        </p:txBody>
      </p:sp>
    </p:spTree>
    <p:extLst>
      <p:ext uri="{BB962C8B-B14F-4D97-AF65-F5344CB8AC3E}">
        <p14:creationId xmlns:p14="http://schemas.microsoft.com/office/powerpoint/2010/main" val="1171922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IP-based virtual hosts</a:t>
            </a:r>
            <a:endParaRPr lang="en-US" dirty="0"/>
          </a:p>
        </p:txBody>
      </p:sp>
      <p:sp>
        <p:nvSpPr>
          <p:cNvPr id="3" name="Content Placeholder 2"/>
          <p:cNvSpPr>
            <a:spLocks noGrp="1"/>
          </p:cNvSpPr>
          <p:nvPr>
            <p:ph idx="1"/>
          </p:nvPr>
        </p:nvSpPr>
        <p:spPr/>
        <p:txBody>
          <a:bodyPr/>
          <a:lstStyle/>
          <a:p>
            <a:r>
              <a:rPr lang="en-US"/>
              <a:t>Use the IP address of the connection to determine the correct virtual host to use</a:t>
            </a:r>
          </a:p>
          <a:p>
            <a:r>
              <a:rPr lang="en-US"/>
              <a:t>Needs separate IPs for each virtual host</a:t>
            </a:r>
          </a:p>
          <a:p>
            <a:r>
              <a:rPr lang="en-US"/>
              <a:t>Not everyone has access to multiple IPs!</a:t>
            </a:r>
          </a:p>
          <a:p>
            <a:endParaRPr lang="en-US" dirty="0"/>
          </a:p>
        </p:txBody>
      </p:sp>
      <p:sp>
        <p:nvSpPr>
          <p:cNvPr id="4" name="Date Placeholder 3"/>
          <p:cNvSpPr>
            <a:spLocks noGrp="1"/>
          </p:cNvSpPr>
          <p:nvPr>
            <p:ph type="dt" sz="half" idx="10"/>
          </p:nvPr>
        </p:nvSpPr>
        <p:spPr/>
        <p:txBody>
          <a:bodyPr/>
          <a:lstStyle/>
          <a:p>
            <a:fld id="{6BF0FC73-F407-9246-8A18-B9348E8D14C9}"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44</a:t>
            </a:fld>
            <a:endParaRPr lang="en-US"/>
          </a:p>
        </p:txBody>
      </p:sp>
    </p:spTree>
    <p:extLst>
      <p:ext uri="{BB962C8B-B14F-4D97-AF65-F5344CB8AC3E}">
        <p14:creationId xmlns:p14="http://schemas.microsoft.com/office/powerpoint/2010/main" val="498035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Name-based virtual hosts</a:t>
            </a:r>
            <a:endParaRPr lang="en-US" dirty="0"/>
          </a:p>
        </p:txBody>
      </p:sp>
      <p:sp>
        <p:nvSpPr>
          <p:cNvPr id="3" name="Content Placeholder 2"/>
          <p:cNvSpPr>
            <a:spLocks noGrp="1"/>
          </p:cNvSpPr>
          <p:nvPr>
            <p:ph idx="1"/>
          </p:nvPr>
        </p:nvSpPr>
        <p:spPr/>
        <p:txBody>
          <a:bodyPr/>
          <a:lstStyle/>
          <a:p>
            <a:r>
              <a:rPr lang="en-US" dirty="0"/>
              <a:t>Use the HTTP “Host” header to determine which virtual host to use</a:t>
            </a:r>
          </a:p>
          <a:p>
            <a:pPr lvl="1"/>
            <a:r>
              <a:rPr lang="en-US" dirty="0"/>
              <a:t>This is Safe, since it's required by HTTP/1.1+</a:t>
            </a:r>
          </a:p>
          <a:p>
            <a:r>
              <a:rPr lang="en-US" dirty="0"/>
              <a:t>Commonly used for...</a:t>
            </a:r>
          </a:p>
          <a:p>
            <a:pPr lvl="1"/>
            <a:r>
              <a:rPr lang="en-US" dirty="0"/>
              <a:t>Subdomains</a:t>
            </a:r>
          </a:p>
          <a:p>
            <a:pPr lvl="1"/>
            <a:r>
              <a:rPr lang="en-US" dirty="0"/>
              <a:t>Local dev environments</a:t>
            </a:r>
          </a:p>
          <a:p>
            <a:endParaRPr lang="en-US" dirty="0"/>
          </a:p>
        </p:txBody>
      </p:sp>
      <p:sp>
        <p:nvSpPr>
          <p:cNvPr id="4" name="Date Placeholder 3"/>
          <p:cNvSpPr>
            <a:spLocks noGrp="1"/>
          </p:cNvSpPr>
          <p:nvPr>
            <p:ph type="dt" sz="half" idx="10"/>
          </p:nvPr>
        </p:nvSpPr>
        <p:spPr/>
        <p:txBody>
          <a:bodyPr/>
          <a:lstStyle/>
          <a:p>
            <a:fld id="{213AD249-6DAD-7747-A924-5941F2555A59}"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45</a:t>
            </a:fld>
            <a:endParaRPr lang="en-US" dirty="0"/>
          </a:p>
        </p:txBody>
      </p:sp>
      <p:pic>
        <p:nvPicPr>
          <p:cNvPr id="8" name="Picture 7">
            <a:extLst>
              <a:ext uri="{FF2B5EF4-FFF2-40B4-BE49-F238E27FC236}">
                <a16:creationId xmlns:a16="http://schemas.microsoft.com/office/drawing/2014/main" id="{7E08A9D5-4949-DE42-808F-D88C05A9EAA6}"/>
              </a:ext>
            </a:extLst>
          </p:cNvPr>
          <p:cNvPicPr>
            <a:picLocks noChangeAspect="1"/>
          </p:cNvPicPr>
          <p:nvPr/>
        </p:nvPicPr>
        <p:blipFill>
          <a:blip r:embed="rId3"/>
          <a:stretch>
            <a:fillRect/>
          </a:stretch>
        </p:blipFill>
        <p:spPr>
          <a:xfrm>
            <a:off x="938980" y="4274165"/>
            <a:ext cx="5791200" cy="1397000"/>
          </a:xfrm>
          <a:prstGeom prst="rect">
            <a:avLst/>
          </a:prstGeom>
        </p:spPr>
      </p:pic>
      <p:sp>
        <p:nvSpPr>
          <p:cNvPr id="9" name="Rectangle 8">
            <a:extLst>
              <a:ext uri="{FF2B5EF4-FFF2-40B4-BE49-F238E27FC236}">
                <a16:creationId xmlns:a16="http://schemas.microsoft.com/office/drawing/2014/main" id="{545340D6-2699-AE4B-8870-B431E4081B4E}"/>
              </a:ext>
            </a:extLst>
          </p:cNvPr>
          <p:cNvSpPr/>
          <p:nvPr/>
        </p:nvSpPr>
        <p:spPr>
          <a:xfrm>
            <a:off x="1268361" y="4650658"/>
            <a:ext cx="2536723" cy="20647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0FD3589-57B3-7C42-B258-3AAB1E6A928E}"/>
              </a:ext>
            </a:extLst>
          </p:cNvPr>
          <p:cNvSpPr txBox="1"/>
          <p:nvPr/>
        </p:nvSpPr>
        <p:spPr>
          <a:xfrm>
            <a:off x="6793346" y="4384564"/>
            <a:ext cx="2127076" cy="1477328"/>
          </a:xfrm>
          <a:prstGeom prst="rect">
            <a:avLst/>
          </a:prstGeom>
          <a:noFill/>
          <a:ln>
            <a:solidFill>
              <a:schemeClr val="tx1"/>
            </a:solidFill>
          </a:ln>
        </p:spPr>
        <p:txBody>
          <a:bodyPr wrap="square" rtlCol="0">
            <a:spAutoFit/>
          </a:bodyPr>
          <a:lstStyle/>
          <a:p>
            <a:r>
              <a:rPr lang="en-US" dirty="0"/>
              <a:t>The </a:t>
            </a:r>
            <a:r>
              <a:rPr lang="en-US" b="1" dirty="0"/>
              <a:t>Host</a:t>
            </a:r>
            <a:r>
              <a:rPr lang="en-US" dirty="0"/>
              <a:t> header in the HTTP 1.1 request is mapped to the </a:t>
            </a:r>
            <a:r>
              <a:rPr lang="en-US" b="1" dirty="0" err="1"/>
              <a:t>ServerName</a:t>
            </a:r>
            <a:endParaRPr lang="en-US" b="1" dirty="0"/>
          </a:p>
        </p:txBody>
      </p:sp>
      <p:cxnSp>
        <p:nvCxnSpPr>
          <p:cNvPr id="12" name="Straight Arrow Connector 11">
            <a:extLst>
              <a:ext uri="{FF2B5EF4-FFF2-40B4-BE49-F238E27FC236}">
                <a16:creationId xmlns:a16="http://schemas.microsoft.com/office/drawing/2014/main" id="{F8DB4E0A-07A3-2B43-93E7-91C58B1E6CFB}"/>
              </a:ext>
            </a:extLst>
          </p:cNvPr>
          <p:cNvCxnSpPr>
            <a:cxnSpLocks/>
            <a:endCxn id="9" idx="3"/>
          </p:cNvCxnSpPr>
          <p:nvPr/>
        </p:nvCxnSpPr>
        <p:spPr>
          <a:xfrm flipH="1">
            <a:off x="3805084" y="4753897"/>
            <a:ext cx="3087329" cy="0"/>
          </a:xfrm>
          <a:prstGeom prst="straightConnector1">
            <a:avLst/>
          </a:prstGeom>
          <a:ln w="31750" cmpd="sng">
            <a:solidFill>
              <a:schemeClr val="accent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700955-8179-C14D-AE73-F36FD59130B5}"/>
              </a:ext>
            </a:extLst>
          </p:cNvPr>
          <p:cNvSpPr/>
          <p:nvPr/>
        </p:nvSpPr>
        <p:spPr>
          <a:xfrm>
            <a:off x="2054942" y="4318002"/>
            <a:ext cx="245807" cy="17534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ECDC31C-658E-BA48-8D53-8DE54F3285C8}"/>
              </a:ext>
            </a:extLst>
          </p:cNvPr>
          <p:cNvSpPr txBox="1"/>
          <p:nvPr/>
        </p:nvSpPr>
        <p:spPr>
          <a:xfrm>
            <a:off x="6765813" y="3924239"/>
            <a:ext cx="2127076" cy="369332"/>
          </a:xfrm>
          <a:prstGeom prst="rect">
            <a:avLst/>
          </a:prstGeom>
          <a:noFill/>
          <a:ln>
            <a:solidFill>
              <a:schemeClr val="tx1"/>
            </a:solidFill>
          </a:ln>
        </p:spPr>
        <p:txBody>
          <a:bodyPr wrap="square" rtlCol="0">
            <a:spAutoFit/>
          </a:bodyPr>
          <a:lstStyle/>
          <a:p>
            <a:r>
              <a:rPr lang="en-US" dirty="0"/>
              <a:t>* Refers to any IP</a:t>
            </a:r>
            <a:endParaRPr lang="en-US" b="1" dirty="0"/>
          </a:p>
        </p:txBody>
      </p:sp>
      <p:cxnSp>
        <p:nvCxnSpPr>
          <p:cNvPr id="16" name="Straight Arrow Connector 15">
            <a:extLst>
              <a:ext uri="{FF2B5EF4-FFF2-40B4-BE49-F238E27FC236}">
                <a16:creationId xmlns:a16="http://schemas.microsoft.com/office/drawing/2014/main" id="{740EFC12-1843-344D-A863-00F0B695FC0F}"/>
              </a:ext>
            </a:extLst>
          </p:cNvPr>
          <p:cNvCxnSpPr>
            <a:cxnSpLocks/>
            <a:stCxn id="15" idx="1"/>
            <a:endCxn id="14" idx="3"/>
          </p:cNvCxnSpPr>
          <p:nvPr/>
        </p:nvCxnSpPr>
        <p:spPr>
          <a:xfrm flipH="1">
            <a:off x="2300749" y="4108905"/>
            <a:ext cx="4465064" cy="296767"/>
          </a:xfrm>
          <a:prstGeom prst="straightConnector1">
            <a:avLst/>
          </a:prstGeom>
          <a:ln w="31750" cmpd="sng">
            <a:solidFill>
              <a:schemeClr val="accent1"/>
            </a:solidFill>
            <a:headEnd type="none" w="med"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7998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from the previous lecture…</a:t>
            </a:r>
          </a:p>
        </p:txBody>
      </p:sp>
      <p:sp>
        <p:nvSpPr>
          <p:cNvPr id="3" name="Content Placeholder 2"/>
          <p:cNvSpPr>
            <a:spLocks noGrp="1"/>
          </p:cNvSpPr>
          <p:nvPr>
            <p:ph idx="1"/>
          </p:nvPr>
        </p:nvSpPr>
        <p:spPr/>
        <p:txBody>
          <a:bodyPr/>
          <a:lstStyle/>
          <a:p>
            <a:r>
              <a:rPr lang="en-US" dirty="0"/>
              <a:t>HTTP Request Header</a:t>
            </a:r>
          </a:p>
          <a:p>
            <a:pPr lvl="1"/>
            <a:r>
              <a:rPr lang="en-US" b="1" dirty="0"/>
              <a:t>Host: &lt;domain name&gt;</a:t>
            </a:r>
          </a:p>
          <a:p>
            <a:pPr lvl="2"/>
            <a:r>
              <a:rPr lang="en-US" dirty="0"/>
              <a:t>“This is the domain name I'm referring to.” Required in HTTP/1.1.</a:t>
            </a:r>
          </a:p>
          <a:p>
            <a:pPr lvl="1"/>
            <a:r>
              <a:rPr lang="en-US" dirty="0" err="1"/>
              <a:t>E.g</a:t>
            </a:r>
            <a:r>
              <a:rPr lang="en-US" dirty="0"/>
              <a:t>: </a:t>
            </a:r>
            <a:r>
              <a:rPr lang="en-US" b="1" dirty="0"/>
              <a:t>Host: lab1.websys</a:t>
            </a:r>
          </a:p>
          <a:p>
            <a:pPr lvl="1"/>
            <a:endParaRPr lang="en-US" dirty="0"/>
          </a:p>
          <a:p>
            <a:pPr marL="0" indent="0">
              <a:buNone/>
            </a:pPr>
            <a:endParaRPr lang="en-US" dirty="0"/>
          </a:p>
        </p:txBody>
      </p:sp>
    </p:spTree>
    <p:extLst>
      <p:ext uri="{BB962C8B-B14F-4D97-AF65-F5344CB8AC3E}">
        <p14:creationId xmlns:p14="http://schemas.microsoft.com/office/powerpoint/2010/main" val="1464119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Name-based virtual hosts</a:t>
            </a:r>
            <a:endParaRPr lang="en-US" dirty="0"/>
          </a:p>
        </p:txBody>
      </p:sp>
      <p:sp>
        <p:nvSpPr>
          <p:cNvPr id="3" name="Content Placeholder 2"/>
          <p:cNvSpPr>
            <a:spLocks noGrp="1"/>
          </p:cNvSpPr>
          <p:nvPr>
            <p:ph idx="1"/>
          </p:nvPr>
        </p:nvSpPr>
        <p:spPr/>
        <p:txBody>
          <a:bodyPr/>
          <a:lstStyle/>
          <a:p>
            <a:r>
              <a:rPr lang="en-US" dirty="0" err="1"/>
              <a:t>NameVirtualHost</a:t>
            </a:r>
            <a:r>
              <a:rPr lang="en-US" dirty="0"/>
              <a:t> </a:t>
            </a:r>
            <a:r>
              <a:rPr lang="en-US" dirty="0" err="1"/>
              <a:t>ip:port</a:t>
            </a:r>
            <a:endParaRPr lang="en-US" dirty="0"/>
          </a:p>
          <a:p>
            <a:pPr lvl="1"/>
            <a:r>
              <a:rPr lang="en-US" dirty="0"/>
              <a:t>Listen for name-based virtual host requests on this IP and port</a:t>
            </a:r>
          </a:p>
          <a:p>
            <a:pPr marL="0" indent="0">
              <a:buNone/>
            </a:pPr>
            <a:r>
              <a:rPr lang="en-US" dirty="0"/>
              <a:t>&lt;</a:t>
            </a:r>
            <a:r>
              <a:rPr lang="en-US" dirty="0" err="1"/>
              <a:t>VirtualHost</a:t>
            </a:r>
            <a:r>
              <a:rPr lang="en-US" dirty="0"/>
              <a:t> </a:t>
            </a:r>
            <a:r>
              <a:rPr lang="en-US" dirty="0" err="1"/>
              <a:t>ip:port</a:t>
            </a:r>
            <a:r>
              <a:rPr lang="en-US" dirty="0"/>
              <a:t>&gt;</a:t>
            </a:r>
          </a:p>
          <a:p>
            <a:pPr marL="0" indent="0">
              <a:buNone/>
            </a:pPr>
            <a:r>
              <a:rPr lang="en-US" dirty="0"/>
              <a:t>   directives… </a:t>
            </a:r>
          </a:p>
          <a:p>
            <a:pPr marL="0" indent="0">
              <a:buNone/>
            </a:pPr>
            <a:r>
              <a:rPr lang="en-US" dirty="0"/>
              <a:t>&lt;</a:t>
            </a:r>
            <a:r>
              <a:rPr lang="en-US" dirty="0" err="1"/>
              <a:t>VirtualHost</a:t>
            </a:r>
            <a:r>
              <a:rPr lang="en-US" dirty="0"/>
              <a:t>&gt;</a:t>
            </a:r>
          </a:p>
          <a:p>
            <a:pPr lvl="1"/>
            <a:r>
              <a:rPr lang="en-US" dirty="0"/>
              <a:t>This is a container for virtual host configuration for a given IP and port</a:t>
            </a:r>
          </a:p>
          <a:p>
            <a:pPr lvl="1"/>
            <a:r>
              <a:rPr lang="en-US" dirty="0"/>
              <a:t>IP wildcards (“*”) are legal</a:t>
            </a:r>
          </a:p>
          <a:p>
            <a:endParaRPr lang="en-US" dirty="0"/>
          </a:p>
        </p:txBody>
      </p:sp>
      <p:sp>
        <p:nvSpPr>
          <p:cNvPr id="4" name="Date Placeholder 3"/>
          <p:cNvSpPr>
            <a:spLocks noGrp="1"/>
          </p:cNvSpPr>
          <p:nvPr>
            <p:ph type="dt" sz="half" idx="10"/>
          </p:nvPr>
        </p:nvSpPr>
        <p:spPr/>
        <p:txBody>
          <a:bodyPr/>
          <a:lstStyle/>
          <a:p>
            <a:fld id="{4108A894-4DB0-6741-A045-616E5F0B0112}" type="datetime1">
              <a:rPr lang="en-US" smtClean="0"/>
              <a:t>9/7/18</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dirty="0"/>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47</a:t>
            </a:fld>
            <a:endParaRPr lang="en-US"/>
          </a:p>
        </p:txBody>
      </p:sp>
    </p:spTree>
    <p:extLst>
      <p:ext uri="{BB962C8B-B14F-4D97-AF65-F5344CB8AC3E}">
        <p14:creationId xmlns:p14="http://schemas.microsoft.com/office/powerpoint/2010/main" val="576658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Name-based virtual host example</a:t>
            </a:r>
            <a:endParaRPr lang="en-US" dirty="0"/>
          </a:p>
        </p:txBody>
      </p:sp>
      <p:sp>
        <p:nvSpPr>
          <p:cNvPr id="3" name="Content Placeholder 2"/>
          <p:cNvSpPr>
            <a:spLocks noGrp="1"/>
          </p:cNvSpPr>
          <p:nvPr>
            <p:ph idx="1"/>
          </p:nvPr>
        </p:nvSpPr>
        <p:spPr/>
        <p:txBody>
          <a:bodyPr/>
          <a:lstStyle/>
          <a:p>
            <a:r>
              <a:rPr lang="en-US" dirty="0"/>
              <a:t>#</a:t>
            </a:r>
          </a:p>
          <a:p>
            <a:r>
              <a:rPr lang="en-US" dirty="0"/>
              <a:t>&lt;</a:t>
            </a:r>
            <a:r>
              <a:rPr lang="en-US" dirty="0" err="1"/>
              <a:t>VirtualHost</a:t>
            </a:r>
            <a:r>
              <a:rPr lang="en-US" dirty="0"/>
              <a:t> *:80&gt; </a:t>
            </a:r>
          </a:p>
          <a:p>
            <a:pPr marL="0" indent="0">
              <a:buNone/>
            </a:pPr>
            <a:r>
              <a:rPr lang="en-US" dirty="0"/>
              <a:t>   </a:t>
            </a:r>
            <a:r>
              <a:rPr lang="en-US" dirty="0" err="1"/>
              <a:t>ServerName</a:t>
            </a:r>
            <a:r>
              <a:rPr lang="en-US" dirty="0"/>
              <a:t> </a:t>
            </a:r>
            <a:r>
              <a:rPr lang="en-US" dirty="0" err="1"/>
              <a:t>example.com</a:t>
            </a:r>
            <a:r>
              <a:rPr lang="en-US" dirty="0"/>
              <a:t> </a:t>
            </a:r>
          </a:p>
          <a:p>
            <a:pPr marL="0" indent="0">
              <a:buNone/>
            </a:pPr>
            <a:r>
              <a:rPr lang="en-US" dirty="0"/>
              <a:t>   </a:t>
            </a:r>
            <a:r>
              <a:rPr lang="en-US" dirty="0" err="1"/>
              <a:t>DocumentRoot</a:t>
            </a:r>
            <a:r>
              <a:rPr lang="en-US" dirty="0"/>
              <a:t>  /</a:t>
            </a:r>
            <a:r>
              <a:rPr lang="en-US" dirty="0" err="1"/>
              <a:t>var</a:t>
            </a:r>
            <a:r>
              <a:rPr lang="en-US" dirty="0"/>
              <a:t>/www/</a:t>
            </a:r>
            <a:r>
              <a:rPr lang="en-US" dirty="0" err="1"/>
              <a:t>example.com</a:t>
            </a:r>
            <a:endParaRPr lang="en-US" dirty="0"/>
          </a:p>
          <a:p>
            <a:pPr marL="0" indent="0">
              <a:buNone/>
            </a:pPr>
            <a:r>
              <a:rPr lang="en-US" dirty="0"/>
              <a:t>   # More </a:t>
            </a:r>
            <a:r>
              <a:rPr lang="en-US" dirty="0" err="1"/>
              <a:t>config</a:t>
            </a:r>
            <a:r>
              <a:rPr lang="en-US" dirty="0"/>
              <a:t> happens</a:t>
            </a:r>
          </a:p>
          <a:p>
            <a:pPr marL="0" indent="0">
              <a:buNone/>
            </a:pPr>
            <a:r>
              <a:rPr lang="en-US" dirty="0"/>
              <a:t>&lt;/</a:t>
            </a:r>
            <a:r>
              <a:rPr lang="en-US" dirty="0" err="1"/>
              <a:t>VirtualHost</a:t>
            </a:r>
            <a:r>
              <a:rPr lang="en-US" dirty="0"/>
              <a:t>&gt;</a:t>
            </a:r>
          </a:p>
          <a:p>
            <a:endParaRPr lang="en-US" dirty="0"/>
          </a:p>
        </p:txBody>
      </p:sp>
      <p:sp>
        <p:nvSpPr>
          <p:cNvPr id="4" name="Date Placeholder 3"/>
          <p:cNvSpPr>
            <a:spLocks noGrp="1"/>
          </p:cNvSpPr>
          <p:nvPr>
            <p:ph type="dt" sz="half" idx="10"/>
          </p:nvPr>
        </p:nvSpPr>
        <p:spPr/>
        <p:txBody>
          <a:bodyPr/>
          <a:lstStyle/>
          <a:p>
            <a:fld id="{D9B91BA8-3EF3-A04A-B747-96D884013A36}"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48</a:t>
            </a:fld>
            <a:endParaRPr lang="en-US"/>
          </a:p>
        </p:txBody>
      </p:sp>
    </p:spTree>
    <p:extLst>
      <p:ext uri="{BB962C8B-B14F-4D97-AF65-F5344CB8AC3E}">
        <p14:creationId xmlns:p14="http://schemas.microsoft.com/office/powerpoint/2010/main" val="906208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Wait a minute...</a:t>
            </a:r>
            <a:endParaRPr lang="en-US" dirty="0"/>
          </a:p>
        </p:txBody>
      </p:sp>
      <p:sp>
        <p:nvSpPr>
          <p:cNvPr id="3" name="Content Placeholder 2"/>
          <p:cNvSpPr>
            <a:spLocks noGrp="1"/>
          </p:cNvSpPr>
          <p:nvPr>
            <p:ph idx="1"/>
          </p:nvPr>
        </p:nvSpPr>
        <p:spPr/>
        <p:txBody>
          <a:bodyPr/>
          <a:lstStyle/>
          <a:p>
            <a:r>
              <a:rPr lang="en-US" dirty="0"/>
              <a:t>How do we find the IP address for our domain name?</a:t>
            </a:r>
          </a:p>
          <a:p>
            <a:endParaRPr lang="en-US" dirty="0"/>
          </a:p>
        </p:txBody>
      </p:sp>
      <p:sp>
        <p:nvSpPr>
          <p:cNvPr id="4" name="Date Placeholder 3"/>
          <p:cNvSpPr>
            <a:spLocks noGrp="1"/>
          </p:cNvSpPr>
          <p:nvPr>
            <p:ph type="dt" sz="half" idx="10"/>
          </p:nvPr>
        </p:nvSpPr>
        <p:spPr/>
        <p:txBody>
          <a:bodyPr/>
          <a:lstStyle/>
          <a:p>
            <a:fld id="{4F0C90CC-4880-8A43-B693-66F5477F8137}"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49</a:t>
            </a:fld>
            <a:endParaRPr lang="en-US"/>
          </a:p>
        </p:txBody>
      </p:sp>
    </p:spTree>
    <p:extLst>
      <p:ext uri="{BB962C8B-B14F-4D97-AF65-F5344CB8AC3E}">
        <p14:creationId xmlns:p14="http://schemas.microsoft.com/office/powerpoint/2010/main" val="1694496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AMP Stack</a:t>
            </a:r>
            <a:endParaRPr lang="en-US" dirty="0"/>
          </a:p>
        </p:txBody>
      </p:sp>
      <p:sp>
        <p:nvSpPr>
          <p:cNvPr id="3" name="Content Placeholder 2"/>
          <p:cNvSpPr>
            <a:spLocks noGrp="1"/>
          </p:cNvSpPr>
          <p:nvPr>
            <p:ph idx="1"/>
          </p:nvPr>
        </p:nvSpPr>
        <p:spPr/>
        <p:txBody>
          <a:bodyPr/>
          <a:lstStyle/>
          <a:p>
            <a:r>
              <a:rPr lang="en-US" dirty="0"/>
              <a:t>Variations depending on OS</a:t>
            </a:r>
          </a:p>
          <a:p>
            <a:pPr lvl="1"/>
            <a:r>
              <a:rPr lang="en-US" dirty="0"/>
              <a:t>LAMP: Linux</a:t>
            </a:r>
          </a:p>
          <a:p>
            <a:pPr lvl="1"/>
            <a:r>
              <a:rPr lang="en-US" dirty="0"/>
              <a:t>MAMP: Mac</a:t>
            </a:r>
          </a:p>
          <a:p>
            <a:pPr lvl="1"/>
            <a:r>
              <a:rPr lang="en-US" dirty="0"/>
              <a:t>WAMP: Windows</a:t>
            </a:r>
          </a:p>
          <a:p>
            <a:pPr lvl="1"/>
            <a:r>
              <a:rPr lang="en-US" dirty="0"/>
              <a:t>XAMPP: Cross Platform</a:t>
            </a:r>
          </a:p>
          <a:p>
            <a:r>
              <a:rPr lang="en-US" dirty="0"/>
              <a:t>We’ll discuss MySQL and PHP in other lectures.</a:t>
            </a:r>
          </a:p>
          <a:p>
            <a:r>
              <a:rPr lang="en-US" dirty="0"/>
              <a:t>Today we’ll focus on Apache.</a:t>
            </a:r>
          </a:p>
          <a:p>
            <a:endParaRPr lang="en-US" dirty="0"/>
          </a:p>
        </p:txBody>
      </p:sp>
      <p:sp>
        <p:nvSpPr>
          <p:cNvPr id="4" name="Date Placeholder 3"/>
          <p:cNvSpPr>
            <a:spLocks noGrp="1"/>
          </p:cNvSpPr>
          <p:nvPr>
            <p:ph type="dt" sz="half" idx="10"/>
          </p:nvPr>
        </p:nvSpPr>
        <p:spPr/>
        <p:txBody>
          <a:bodyPr/>
          <a:lstStyle/>
          <a:p>
            <a:fld id="{AA0B2418-5751-9147-A7E9-5A9DEC282090}"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5</a:t>
            </a:fld>
            <a:endParaRPr lang="en-US"/>
          </a:p>
        </p:txBody>
      </p:sp>
    </p:spTree>
    <p:extLst>
      <p:ext uri="{BB962C8B-B14F-4D97-AF65-F5344CB8AC3E}">
        <p14:creationId xmlns:p14="http://schemas.microsoft.com/office/powerpoint/2010/main" val="224406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Wait a minute...</a:t>
            </a:r>
            <a:endParaRPr lang="en-US" dirty="0"/>
          </a:p>
        </p:txBody>
      </p:sp>
      <p:sp>
        <p:nvSpPr>
          <p:cNvPr id="3" name="Content Placeholder 2"/>
          <p:cNvSpPr>
            <a:spLocks noGrp="1"/>
          </p:cNvSpPr>
          <p:nvPr>
            <p:ph idx="1"/>
          </p:nvPr>
        </p:nvSpPr>
        <p:spPr/>
        <p:txBody>
          <a:bodyPr/>
          <a:lstStyle/>
          <a:p>
            <a:r>
              <a:rPr lang="en-US" dirty="0"/>
              <a:t>How do we find the IP address for our domain name?</a:t>
            </a:r>
          </a:p>
          <a:p>
            <a:pPr lvl="1"/>
            <a:r>
              <a:rPr lang="en-US" dirty="0"/>
              <a:t>DNS Server!</a:t>
            </a:r>
          </a:p>
          <a:p>
            <a:r>
              <a:rPr lang="en-US" dirty="0"/>
              <a:t>We need a DNS entry</a:t>
            </a:r>
          </a:p>
          <a:p>
            <a:pPr lvl="1"/>
            <a:r>
              <a:rPr lang="en-US" dirty="0"/>
              <a:t>But since we're developing in our own little world, we'll cheat...</a:t>
            </a:r>
          </a:p>
          <a:p>
            <a:endParaRPr lang="en-US" dirty="0"/>
          </a:p>
        </p:txBody>
      </p:sp>
      <p:sp>
        <p:nvSpPr>
          <p:cNvPr id="4" name="Date Placeholder 3"/>
          <p:cNvSpPr>
            <a:spLocks noGrp="1"/>
          </p:cNvSpPr>
          <p:nvPr>
            <p:ph type="dt" sz="half" idx="10"/>
          </p:nvPr>
        </p:nvSpPr>
        <p:spPr/>
        <p:txBody>
          <a:bodyPr/>
          <a:lstStyle/>
          <a:p>
            <a:fld id="{A1634A23-04DD-B74E-B6B5-484DCEBCD62B}"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50</a:t>
            </a:fld>
            <a:endParaRPr lang="en-US"/>
          </a:p>
        </p:txBody>
      </p:sp>
    </p:spTree>
    <p:extLst>
      <p:ext uri="{BB962C8B-B14F-4D97-AF65-F5344CB8AC3E}">
        <p14:creationId xmlns:p14="http://schemas.microsoft.com/office/powerpoint/2010/main" val="1577379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DNS record? No Problem</a:t>
            </a:r>
          </a:p>
        </p:txBody>
      </p:sp>
      <p:sp>
        <p:nvSpPr>
          <p:cNvPr id="3" name="Content Placeholder 2"/>
          <p:cNvSpPr>
            <a:spLocks noGrp="1"/>
          </p:cNvSpPr>
          <p:nvPr>
            <p:ph idx="1"/>
          </p:nvPr>
        </p:nvSpPr>
        <p:spPr/>
        <p:txBody>
          <a:bodyPr/>
          <a:lstStyle/>
          <a:p>
            <a:r>
              <a:rPr lang="en-US"/>
              <a:t>Remember, you can tell DNS requests to resolve a specific way in your hosts file!</a:t>
            </a:r>
          </a:p>
          <a:p>
            <a:r>
              <a:rPr lang="en-US"/>
              <a:t>Give it any name you want</a:t>
            </a:r>
          </a:p>
          <a:p>
            <a:pPr lvl="1"/>
            <a:r>
              <a:rPr lang="en-US"/>
              <a:t>Common convention: “mysitename.local”</a:t>
            </a:r>
          </a:p>
          <a:p>
            <a:r>
              <a:rPr lang="en-US"/>
              <a:t>Assign it to resolve to localhost</a:t>
            </a:r>
          </a:p>
          <a:p>
            <a:r>
              <a:rPr lang="en-US"/>
              <a:t>Can be used to set up multiple virtual hosts locally</a:t>
            </a:r>
          </a:p>
          <a:p>
            <a:endParaRPr lang="en-US" dirty="0"/>
          </a:p>
        </p:txBody>
      </p:sp>
      <p:sp>
        <p:nvSpPr>
          <p:cNvPr id="4" name="Date Placeholder 3"/>
          <p:cNvSpPr>
            <a:spLocks noGrp="1"/>
          </p:cNvSpPr>
          <p:nvPr>
            <p:ph type="dt" sz="half" idx="10"/>
          </p:nvPr>
        </p:nvSpPr>
        <p:spPr/>
        <p:txBody>
          <a:bodyPr/>
          <a:lstStyle/>
          <a:p>
            <a:fld id="{6AF62C82-A05A-7A42-AFC2-AA1219BA35AB}"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51</a:t>
            </a:fld>
            <a:endParaRPr lang="en-US"/>
          </a:p>
        </p:txBody>
      </p:sp>
    </p:spTree>
    <p:extLst>
      <p:ext uri="{BB962C8B-B14F-4D97-AF65-F5344CB8AC3E}">
        <p14:creationId xmlns:p14="http://schemas.microsoft.com/office/powerpoint/2010/main" val="1792805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rest of the stack...</a:t>
            </a:r>
            <a:endParaRPr lang="en-US" dirty="0"/>
          </a:p>
        </p:txBody>
      </p:sp>
      <p:sp>
        <p:nvSpPr>
          <p:cNvPr id="5" name="Content Placeholder 4"/>
          <p:cNvSpPr>
            <a:spLocks noGrp="1"/>
          </p:cNvSpPr>
          <p:nvPr>
            <p:ph idx="1"/>
          </p:nvPr>
        </p:nvSpPr>
        <p:spPr/>
        <p:txBody>
          <a:bodyPr/>
          <a:lstStyle/>
          <a:p>
            <a:r>
              <a:rPr lang="en-US" dirty="0"/>
              <a:t>MySQL [or MariaDB] (Relational Database)</a:t>
            </a:r>
          </a:p>
          <a:p>
            <a:pPr lvl="1"/>
            <a:r>
              <a:rPr lang="en-US" dirty="0"/>
              <a:t>Database Layer</a:t>
            </a:r>
          </a:p>
          <a:p>
            <a:r>
              <a:rPr lang="en-US" dirty="0"/>
              <a:t>PHP (Server-side Language)</a:t>
            </a:r>
          </a:p>
          <a:p>
            <a:pPr lvl="1"/>
            <a:r>
              <a:rPr lang="en-US" dirty="0"/>
              <a:t>Application Layer</a:t>
            </a:r>
          </a:p>
          <a:p>
            <a:pPr lvl="1"/>
            <a:r>
              <a:rPr lang="en-US" dirty="0"/>
              <a:t>Module</a:t>
            </a:r>
          </a:p>
          <a:p>
            <a:pPr lvl="1"/>
            <a:r>
              <a:rPr lang="en-US" dirty="0"/>
              <a:t>(Perl/Python sometimes included/substituted)</a:t>
            </a:r>
          </a:p>
          <a:p>
            <a:pPr lvl="1"/>
            <a:endParaRPr lang="en-US" dirty="0"/>
          </a:p>
          <a:p>
            <a:pPr marL="349925" lvl="1" indent="0">
              <a:buNone/>
            </a:pPr>
            <a:r>
              <a:rPr lang="en-US" dirty="0"/>
              <a:t>We will talk more on them later …</a:t>
            </a:r>
          </a:p>
          <a:p>
            <a:endParaRPr lang="en-US" dirty="0"/>
          </a:p>
        </p:txBody>
      </p:sp>
      <p:sp>
        <p:nvSpPr>
          <p:cNvPr id="3" name="Date Placeholder 2"/>
          <p:cNvSpPr>
            <a:spLocks noGrp="1"/>
          </p:cNvSpPr>
          <p:nvPr>
            <p:ph type="dt" sz="half" idx="10"/>
          </p:nvPr>
        </p:nvSpPr>
        <p:spPr/>
        <p:txBody>
          <a:bodyPr/>
          <a:lstStyle/>
          <a:p>
            <a:fld id="{FB59253F-93C2-5B43-B7B3-26F98CA460F2}" type="datetime1">
              <a:rPr lang="en-US" smtClean="0"/>
              <a:t>9/7/18</a:t>
            </a:fld>
            <a:endParaRPr lang="en-US"/>
          </a:p>
        </p:txBody>
      </p:sp>
      <p:sp>
        <p:nvSpPr>
          <p:cNvPr id="4" name="Footer Placeholder 3"/>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52</a:t>
            </a:fld>
            <a:endParaRPr lang="en-US"/>
          </a:p>
        </p:txBody>
      </p:sp>
    </p:spTree>
    <p:extLst>
      <p:ext uri="{BB962C8B-B14F-4D97-AF65-F5344CB8AC3E}">
        <p14:creationId xmlns:p14="http://schemas.microsoft.com/office/powerpoint/2010/main" val="1387776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OS</a:t>
            </a:r>
            <a:endParaRPr lang="en-US" dirty="0"/>
          </a:p>
        </p:txBody>
      </p:sp>
      <p:sp>
        <p:nvSpPr>
          <p:cNvPr id="3" name="Content Placeholder 2"/>
          <p:cNvSpPr>
            <a:spLocks noGrp="1"/>
          </p:cNvSpPr>
          <p:nvPr>
            <p:ph idx="1"/>
          </p:nvPr>
        </p:nvSpPr>
        <p:spPr/>
        <p:txBody>
          <a:bodyPr/>
          <a:lstStyle/>
          <a:p>
            <a:r>
              <a:rPr lang="en-US" dirty="0"/>
              <a:t>Obvious, but worth mentioning!</a:t>
            </a:r>
          </a:p>
          <a:p>
            <a:r>
              <a:rPr lang="en-US" dirty="0"/>
              <a:t>Different tools, different file locations</a:t>
            </a:r>
          </a:p>
          <a:p>
            <a:r>
              <a:rPr lang="en-US" dirty="0"/>
              <a:t>Even depending on distributions  </a:t>
            </a:r>
          </a:p>
          <a:p>
            <a:r>
              <a:rPr lang="en-US" dirty="0"/>
              <a:t>For this course, use what you're comfortable with based on your OS.</a:t>
            </a:r>
          </a:p>
          <a:p>
            <a:endParaRPr lang="en-US" dirty="0"/>
          </a:p>
        </p:txBody>
      </p:sp>
      <p:sp>
        <p:nvSpPr>
          <p:cNvPr id="4" name="Date Placeholder 3"/>
          <p:cNvSpPr>
            <a:spLocks noGrp="1"/>
          </p:cNvSpPr>
          <p:nvPr>
            <p:ph type="dt" sz="half" idx="10"/>
          </p:nvPr>
        </p:nvSpPr>
        <p:spPr/>
        <p:txBody>
          <a:bodyPr/>
          <a:lstStyle/>
          <a:p>
            <a:fld id="{F480C97A-D1E3-E542-8A84-3BE1A935F0D8}"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53</a:t>
            </a:fld>
            <a:endParaRPr lang="en-US"/>
          </a:p>
        </p:txBody>
      </p:sp>
    </p:spTree>
    <p:extLst>
      <p:ext uri="{BB962C8B-B14F-4D97-AF65-F5344CB8AC3E}">
        <p14:creationId xmlns:p14="http://schemas.microsoft.com/office/powerpoint/2010/main" val="1216200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MySQL</a:t>
            </a:r>
            <a:endParaRPr lang="en-US" dirty="0"/>
          </a:p>
        </p:txBody>
      </p:sp>
      <p:sp>
        <p:nvSpPr>
          <p:cNvPr id="3" name="Content Placeholder 2"/>
          <p:cNvSpPr>
            <a:spLocks noGrp="1"/>
          </p:cNvSpPr>
          <p:nvPr>
            <p:ph idx="1"/>
          </p:nvPr>
        </p:nvSpPr>
        <p:spPr/>
        <p:txBody>
          <a:bodyPr/>
          <a:lstStyle/>
          <a:p>
            <a:r>
              <a:rPr lang="en-US"/>
              <a:t>SQL – Structured Query Language</a:t>
            </a:r>
          </a:p>
          <a:p>
            <a:r>
              <a:rPr lang="en-US"/>
              <a:t>Relational Database</a:t>
            </a:r>
          </a:p>
          <a:p>
            <a:r>
              <a:rPr lang="en-US"/>
              <a:t>Novice-friendly</a:t>
            </a:r>
          </a:p>
          <a:p>
            <a:r>
              <a:rPr lang="en-US"/>
              <a:t>Robust enough for professional use on small- to mid-sized sites</a:t>
            </a:r>
          </a:p>
          <a:p>
            <a:endParaRPr lang="en-US" dirty="0"/>
          </a:p>
        </p:txBody>
      </p:sp>
      <p:sp>
        <p:nvSpPr>
          <p:cNvPr id="4" name="Date Placeholder 3"/>
          <p:cNvSpPr>
            <a:spLocks noGrp="1"/>
          </p:cNvSpPr>
          <p:nvPr>
            <p:ph type="dt" sz="half" idx="10"/>
          </p:nvPr>
        </p:nvSpPr>
        <p:spPr/>
        <p:txBody>
          <a:bodyPr/>
          <a:lstStyle/>
          <a:p>
            <a:fld id="{60EA075A-4C82-614A-ACBC-534282CFD6F7}"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54</a:t>
            </a:fld>
            <a:endParaRPr lang="en-US"/>
          </a:p>
        </p:txBody>
      </p:sp>
    </p:spTree>
    <p:extLst>
      <p:ext uri="{BB962C8B-B14F-4D97-AF65-F5344CB8AC3E}">
        <p14:creationId xmlns:p14="http://schemas.microsoft.com/office/powerpoint/2010/main" val="4207262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PHP</a:t>
            </a:r>
            <a:endParaRPr lang="en-US" dirty="0"/>
          </a:p>
        </p:txBody>
      </p:sp>
      <p:sp>
        <p:nvSpPr>
          <p:cNvPr id="3" name="Content Placeholder 2"/>
          <p:cNvSpPr>
            <a:spLocks noGrp="1"/>
          </p:cNvSpPr>
          <p:nvPr>
            <p:ph idx="1"/>
          </p:nvPr>
        </p:nvSpPr>
        <p:spPr/>
        <p:txBody>
          <a:bodyPr/>
          <a:lstStyle/>
          <a:p>
            <a:r>
              <a:rPr lang="en-US" dirty="0"/>
              <a:t>PHP Hypertext Preprocessor</a:t>
            </a:r>
          </a:p>
          <a:p>
            <a:r>
              <a:rPr lang="en-US" dirty="0"/>
              <a:t>This is a Server-side language</a:t>
            </a:r>
          </a:p>
          <a:p>
            <a:r>
              <a:rPr lang="en-US" dirty="0"/>
              <a:t>It is Interpreted, not compiled</a:t>
            </a:r>
          </a:p>
          <a:p>
            <a:pPr lvl="1"/>
            <a:r>
              <a:rPr lang="en-US" dirty="0"/>
              <a:t>We'll talk about this more later during the course!</a:t>
            </a:r>
          </a:p>
        </p:txBody>
      </p:sp>
      <p:sp>
        <p:nvSpPr>
          <p:cNvPr id="4" name="Date Placeholder 3"/>
          <p:cNvSpPr>
            <a:spLocks noGrp="1"/>
          </p:cNvSpPr>
          <p:nvPr>
            <p:ph type="dt" sz="half" idx="10"/>
          </p:nvPr>
        </p:nvSpPr>
        <p:spPr/>
        <p:txBody>
          <a:bodyPr/>
          <a:lstStyle/>
          <a:p>
            <a:fld id="{3CD2A9A7-D361-7B4D-B98F-6570373E2602}"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55</a:t>
            </a:fld>
            <a:endParaRPr lang="en-US"/>
          </a:p>
        </p:txBody>
      </p:sp>
    </p:spTree>
    <p:extLst>
      <p:ext uri="{BB962C8B-B14F-4D97-AF65-F5344CB8AC3E}">
        <p14:creationId xmlns:p14="http://schemas.microsoft.com/office/powerpoint/2010/main" val="1154299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Software</a:t>
            </a:r>
          </a:p>
        </p:txBody>
      </p:sp>
      <p:sp>
        <p:nvSpPr>
          <p:cNvPr id="3" name="Content Placeholder 2"/>
          <p:cNvSpPr>
            <a:spLocks noGrp="1"/>
          </p:cNvSpPr>
          <p:nvPr>
            <p:ph idx="1"/>
          </p:nvPr>
        </p:nvSpPr>
        <p:spPr/>
        <p:txBody>
          <a:bodyPr/>
          <a:lstStyle/>
          <a:p>
            <a:r>
              <a:rPr lang="en-US" dirty="0" err="1"/>
              <a:t>VirtualBox</a:t>
            </a:r>
            <a:r>
              <a:rPr lang="en-US" dirty="0"/>
              <a:t>, VM Ware, etc... </a:t>
            </a:r>
          </a:p>
          <a:p>
            <a:r>
              <a:rPr lang="en-US" dirty="0"/>
              <a:t>XAMPP</a:t>
            </a:r>
          </a:p>
          <a:p>
            <a:pPr lvl="1"/>
            <a:r>
              <a:rPr lang="en-US" dirty="0">
                <a:hlinkClick r:id="rId2"/>
              </a:rPr>
              <a:t>http://www.apachefriends.org/en/xampp-macosx.html</a:t>
            </a:r>
            <a:endParaRPr lang="en-US" dirty="0"/>
          </a:p>
          <a:p>
            <a:r>
              <a:rPr lang="en-US" dirty="0" err="1"/>
              <a:t>intelliJ</a:t>
            </a:r>
            <a:r>
              <a:rPr lang="en-US" dirty="0"/>
              <a:t> IDE, Eclipse, etc... </a:t>
            </a:r>
          </a:p>
          <a:p>
            <a:pPr marL="349925" lvl="1" indent="0">
              <a:buNone/>
            </a:pPr>
            <a:r>
              <a:rPr lang="en-US" sz="1400" dirty="0"/>
              <a:t>(use what you are most comfortable with including Notepad or </a:t>
            </a:r>
            <a:r>
              <a:rPr lang="en-US" sz="1400" dirty="0" err="1"/>
              <a:t>Bbedit</a:t>
            </a:r>
            <a:r>
              <a:rPr lang="en-US" sz="1400" dirty="0"/>
              <a:t>, </a:t>
            </a:r>
            <a:r>
              <a:rPr lang="en-US" sz="1400" dirty="0" err="1"/>
              <a:t>etc</a:t>
            </a:r>
            <a:r>
              <a:rPr lang="en-US" sz="1400" dirty="0"/>
              <a:t> if you like)</a:t>
            </a:r>
            <a:endParaRPr lang="en-US" dirty="0"/>
          </a:p>
          <a:p>
            <a:r>
              <a:rPr lang="en-US" dirty="0"/>
              <a:t>Sublime text editor (PC/Mac/Linux), Atom, notepad++, </a:t>
            </a:r>
            <a:r>
              <a:rPr lang="en-US" dirty="0" err="1"/>
              <a:t>Bbedit</a:t>
            </a:r>
            <a:r>
              <a:rPr lang="en-US" dirty="0"/>
              <a:t> (Mac), </a:t>
            </a:r>
            <a:r>
              <a:rPr lang="en-US" dirty="0" err="1"/>
              <a:t>Textmate</a:t>
            </a:r>
            <a:r>
              <a:rPr lang="en-US" dirty="0"/>
              <a:t> (Mac), etc…</a:t>
            </a:r>
          </a:p>
          <a:p>
            <a:endParaRPr lang="en-US" dirty="0"/>
          </a:p>
          <a:p>
            <a:endParaRPr lang="en-US" dirty="0"/>
          </a:p>
        </p:txBody>
      </p:sp>
      <p:sp>
        <p:nvSpPr>
          <p:cNvPr id="4" name="Date Placeholder 3"/>
          <p:cNvSpPr>
            <a:spLocks noGrp="1"/>
          </p:cNvSpPr>
          <p:nvPr>
            <p:ph type="dt" sz="half" idx="10"/>
          </p:nvPr>
        </p:nvSpPr>
        <p:spPr/>
        <p:txBody>
          <a:bodyPr/>
          <a:lstStyle/>
          <a:p>
            <a:fld id="{29A0ABCE-51AA-6243-B14E-8A8479C0D3B6}" type="datetime1">
              <a:rPr lang="en-US" smtClean="0"/>
              <a:t>9/7/18</a:t>
            </a:fld>
            <a:endParaRPr lang="en-US"/>
          </a:p>
        </p:txBody>
      </p:sp>
      <p:sp>
        <p:nvSpPr>
          <p:cNvPr id="5" name="Footer Placeholder 4"/>
          <p:cNvSpPr>
            <a:spLocks noGrp="1"/>
          </p:cNvSpPr>
          <p:nvPr>
            <p:ph type="ftr" sz="quarter" idx="11"/>
          </p:nvPr>
        </p:nvSpPr>
        <p:spPr/>
        <p:txBody>
          <a:bodyPr/>
          <a:lstStyle/>
          <a:p>
            <a:r>
              <a:rPr lang="en-US" dirty="0"/>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56</a:t>
            </a:fld>
            <a:endParaRPr lang="en-US"/>
          </a:p>
        </p:txBody>
      </p:sp>
    </p:spTree>
    <p:extLst>
      <p:ext uri="{BB962C8B-B14F-4D97-AF65-F5344CB8AC3E}">
        <p14:creationId xmlns:p14="http://schemas.microsoft.com/office/powerpoint/2010/main" val="2641433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&lt;/class&gt;</a:t>
            </a:r>
            <a:endParaRPr lang="en-US" dirty="0"/>
          </a:p>
        </p:txBody>
      </p:sp>
      <p:sp>
        <p:nvSpPr>
          <p:cNvPr id="3" name="Content Placeholder 2"/>
          <p:cNvSpPr>
            <a:spLocks noGrp="1"/>
          </p:cNvSpPr>
          <p:nvPr>
            <p:ph idx="1"/>
          </p:nvPr>
        </p:nvSpPr>
        <p:spPr/>
        <p:txBody>
          <a:bodyPr/>
          <a:lstStyle/>
          <a:p>
            <a:r>
              <a:rPr lang="en-US" dirty="0"/>
              <a:t>Next class is Lab 1: Apache Server</a:t>
            </a:r>
          </a:p>
          <a:p>
            <a:pPr lvl="1"/>
            <a:r>
              <a:rPr lang="en-US" dirty="0"/>
              <a:t>Installation</a:t>
            </a:r>
          </a:p>
          <a:p>
            <a:pPr lvl="1"/>
            <a:r>
              <a:rPr lang="en-US" dirty="0"/>
              <a:t>Configuration</a:t>
            </a:r>
          </a:p>
          <a:p>
            <a:pPr lvl="1"/>
            <a:r>
              <a:rPr lang="en-US" dirty="0"/>
              <a:t>Virtual Hosts for multiple projects</a:t>
            </a:r>
          </a:p>
          <a:p>
            <a:r>
              <a:rPr lang="en-US" dirty="0"/>
              <a:t>Feel free to install the stack ahead of time</a:t>
            </a:r>
          </a:p>
          <a:p>
            <a:r>
              <a:rPr lang="en-US" dirty="0"/>
              <a:t>All labs require a working laptop</a:t>
            </a:r>
          </a:p>
          <a:p>
            <a:r>
              <a:rPr lang="en-US" dirty="0"/>
              <a:t>Future labs will build off of this one</a:t>
            </a:r>
          </a:p>
          <a:p>
            <a:endParaRPr lang="en-US" dirty="0"/>
          </a:p>
        </p:txBody>
      </p:sp>
      <p:sp>
        <p:nvSpPr>
          <p:cNvPr id="4" name="Date Placeholder 3"/>
          <p:cNvSpPr>
            <a:spLocks noGrp="1"/>
          </p:cNvSpPr>
          <p:nvPr>
            <p:ph type="dt" sz="half" idx="10"/>
          </p:nvPr>
        </p:nvSpPr>
        <p:spPr/>
        <p:txBody>
          <a:bodyPr/>
          <a:lstStyle/>
          <a:p>
            <a:fld id="{C7894429-C0DE-FD44-9549-BCDEF4A4930A}"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57</a:t>
            </a:fld>
            <a:endParaRPr lang="en-US"/>
          </a:p>
        </p:txBody>
      </p:sp>
    </p:spTree>
    <p:extLst>
      <p:ext uri="{BB962C8B-B14F-4D97-AF65-F5344CB8AC3E}">
        <p14:creationId xmlns:p14="http://schemas.microsoft.com/office/powerpoint/2010/main" val="1276188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the Apache server</a:t>
            </a:r>
            <a:endParaRPr lang="en-US" dirty="0"/>
          </a:p>
        </p:txBody>
      </p:sp>
      <p:sp>
        <p:nvSpPr>
          <p:cNvPr id="3" name="Content Placeholder 2"/>
          <p:cNvSpPr>
            <a:spLocks noGrp="1"/>
          </p:cNvSpPr>
          <p:nvPr>
            <p:ph idx="1"/>
          </p:nvPr>
        </p:nvSpPr>
        <p:spPr/>
        <p:txBody>
          <a:bodyPr/>
          <a:lstStyle/>
          <a:p>
            <a:r>
              <a:rPr lang="en-US" dirty="0"/>
              <a:t>Often referred to as “</a:t>
            </a:r>
            <a:r>
              <a:rPr lang="en-US" dirty="0" err="1"/>
              <a:t>httpd</a:t>
            </a:r>
            <a:r>
              <a:rPr lang="en-US" dirty="0"/>
              <a:t>”</a:t>
            </a:r>
          </a:p>
          <a:p>
            <a:pPr lvl="1"/>
            <a:r>
              <a:rPr lang="en-US" dirty="0"/>
              <a:t>HTTP Daemon</a:t>
            </a:r>
          </a:p>
          <a:p>
            <a:r>
              <a:rPr lang="en-US" dirty="0"/>
              <a:t>Listens for and responds to requests over HTTP(S)</a:t>
            </a:r>
          </a:p>
          <a:p>
            <a:r>
              <a:rPr lang="en-US" dirty="0"/>
              <a:t>Documentation about Apache Web Server v2.4</a:t>
            </a:r>
          </a:p>
          <a:p>
            <a:pPr lvl="1"/>
            <a:r>
              <a:rPr lang="en-US" dirty="0">
                <a:hlinkClick r:id="rId3"/>
              </a:rPr>
              <a:t>http://httpd.apache.org/docs/2.4/</a:t>
            </a:r>
            <a:endParaRPr lang="en-US" dirty="0"/>
          </a:p>
          <a:p>
            <a:pPr marL="349925" lvl="1" indent="0">
              <a:buNone/>
            </a:pPr>
            <a:endParaRPr lang="en-US" dirty="0"/>
          </a:p>
          <a:p>
            <a:endParaRPr lang="en-US" dirty="0"/>
          </a:p>
        </p:txBody>
      </p:sp>
      <p:sp>
        <p:nvSpPr>
          <p:cNvPr id="4" name="Date Placeholder 3"/>
          <p:cNvSpPr>
            <a:spLocks noGrp="1"/>
          </p:cNvSpPr>
          <p:nvPr>
            <p:ph type="dt" sz="half" idx="10"/>
          </p:nvPr>
        </p:nvSpPr>
        <p:spPr/>
        <p:txBody>
          <a:bodyPr/>
          <a:lstStyle/>
          <a:p>
            <a:fld id="{4B689392-4F5B-AA46-B9CC-31F3FBF5342B}"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6</a:t>
            </a:fld>
            <a:endParaRPr lang="en-US"/>
          </a:p>
        </p:txBody>
      </p:sp>
    </p:spTree>
    <p:extLst>
      <p:ext uri="{BB962C8B-B14F-4D97-AF65-F5344CB8AC3E}">
        <p14:creationId xmlns:p14="http://schemas.microsoft.com/office/powerpoint/2010/main" val="271231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CAC8-C55B-6745-B55F-5BD617DE6B2C}"/>
              </a:ext>
            </a:extLst>
          </p:cNvPr>
          <p:cNvSpPr>
            <a:spLocks noGrp="1"/>
          </p:cNvSpPr>
          <p:nvPr>
            <p:ph type="title"/>
          </p:nvPr>
        </p:nvSpPr>
        <p:spPr/>
        <p:txBody>
          <a:bodyPr/>
          <a:lstStyle/>
          <a:p>
            <a:r>
              <a:rPr lang="en-US" dirty="0"/>
              <a:t>Why we learn about Apache?</a:t>
            </a:r>
          </a:p>
        </p:txBody>
      </p:sp>
      <p:pic>
        <p:nvPicPr>
          <p:cNvPr id="7" name="Content Placeholder 6">
            <a:extLst>
              <a:ext uri="{FF2B5EF4-FFF2-40B4-BE49-F238E27FC236}">
                <a16:creationId xmlns:a16="http://schemas.microsoft.com/office/drawing/2014/main" id="{00E898E9-737E-E448-9960-A01DA0F0609F}"/>
              </a:ext>
            </a:extLst>
          </p:cNvPr>
          <p:cNvPicPr>
            <a:picLocks noGrp="1" noChangeAspect="1"/>
          </p:cNvPicPr>
          <p:nvPr>
            <p:ph idx="1"/>
          </p:nvPr>
        </p:nvPicPr>
        <p:blipFill>
          <a:blip r:embed="rId2"/>
          <a:stretch>
            <a:fillRect/>
          </a:stretch>
        </p:blipFill>
        <p:spPr>
          <a:xfrm>
            <a:off x="634992" y="1600200"/>
            <a:ext cx="6267254" cy="3458485"/>
          </a:xfrm>
          <a:prstGeom prst="rect">
            <a:avLst/>
          </a:prstGeom>
        </p:spPr>
      </p:pic>
      <p:sp>
        <p:nvSpPr>
          <p:cNvPr id="4" name="Date Placeholder 3">
            <a:extLst>
              <a:ext uri="{FF2B5EF4-FFF2-40B4-BE49-F238E27FC236}">
                <a16:creationId xmlns:a16="http://schemas.microsoft.com/office/drawing/2014/main" id="{D6CB25C4-DF67-4C48-9B89-69ED5877E564}"/>
              </a:ext>
            </a:extLst>
          </p:cNvPr>
          <p:cNvSpPr>
            <a:spLocks noGrp="1"/>
          </p:cNvSpPr>
          <p:nvPr>
            <p:ph type="dt" sz="half" idx="10"/>
          </p:nvPr>
        </p:nvSpPr>
        <p:spPr/>
        <p:txBody>
          <a:bodyPr/>
          <a:lstStyle/>
          <a:p>
            <a:fld id="{75AA20C3-2B53-CC42-A4F9-F50DA5F2BCAA}" type="datetime1">
              <a:rPr lang="en-US" smtClean="0"/>
              <a:t>9/7/18</a:t>
            </a:fld>
            <a:endParaRPr lang="en-US"/>
          </a:p>
        </p:txBody>
      </p:sp>
      <p:sp>
        <p:nvSpPr>
          <p:cNvPr id="5" name="Footer Placeholder 4">
            <a:extLst>
              <a:ext uri="{FF2B5EF4-FFF2-40B4-BE49-F238E27FC236}">
                <a16:creationId xmlns:a16="http://schemas.microsoft.com/office/drawing/2014/main" id="{61B24DC5-6E95-1D42-8C75-C74620DCDD7F}"/>
              </a:ext>
            </a:extLst>
          </p:cNvPr>
          <p:cNvSpPr>
            <a:spLocks noGrp="1"/>
          </p:cNvSpPr>
          <p:nvPr>
            <p:ph type="ftr" sz="quarter" idx="11"/>
          </p:nvPr>
        </p:nvSpPr>
        <p:spPr/>
        <p:txBody>
          <a:bodyPr/>
          <a:lstStyle/>
          <a:p>
            <a:r>
              <a:rPr lang="en-US"/>
              <a:t>Web Systems I</a:t>
            </a:r>
          </a:p>
        </p:txBody>
      </p:sp>
      <p:sp>
        <p:nvSpPr>
          <p:cNvPr id="6" name="Slide Number Placeholder 5">
            <a:extLst>
              <a:ext uri="{FF2B5EF4-FFF2-40B4-BE49-F238E27FC236}">
                <a16:creationId xmlns:a16="http://schemas.microsoft.com/office/drawing/2014/main" id="{49C40C5B-8A96-4743-BCC1-C68A528F9E52}"/>
              </a:ext>
            </a:extLst>
          </p:cNvPr>
          <p:cNvSpPr>
            <a:spLocks noGrp="1"/>
          </p:cNvSpPr>
          <p:nvPr>
            <p:ph type="sldNum" sz="quarter" idx="12"/>
          </p:nvPr>
        </p:nvSpPr>
        <p:spPr/>
        <p:txBody>
          <a:bodyPr/>
          <a:lstStyle/>
          <a:p>
            <a:fld id="{4303CC12-6ADC-6C48-8940-B4660CDF39C2}" type="slidenum">
              <a:rPr lang="en-US" smtClean="0"/>
              <a:t>7</a:t>
            </a:fld>
            <a:endParaRPr lang="en-US"/>
          </a:p>
        </p:txBody>
      </p:sp>
      <p:sp>
        <p:nvSpPr>
          <p:cNvPr id="8" name="TextBox 7">
            <a:extLst>
              <a:ext uri="{FF2B5EF4-FFF2-40B4-BE49-F238E27FC236}">
                <a16:creationId xmlns:a16="http://schemas.microsoft.com/office/drawing/2014/main" id="{1C910374-8B62-4547-BEDD-AB3F1AF7B0D7}"/>
              </a:ext>
            </a:extLst>
          </p:cNvPr>
          <p:cNvSpPr txBox="1"/>
          <p:nvPr/>
        </p:nvSpPr>
        <p:spPr>
          <a:xfrm>
            <a:off x="1101213" y="5476568"/>
            <a:ext cx="6455613" cy="261610"/>
          </a:xfrm>
          <a:prstGeom prst="rect">
            <a:avLst/>
          </a:prstGeom>
          <a:noFill/>
        </p:spPr>
        <p:txBody>
          <a:bodyPr wrap="none" rtlCol="0">
            <a:spAutoFit/>
          </a:bodyPr>
          <a:lstStyle/>
          <a:p>
            <a:r>
              <a:rPr lang="en-US" sz="1100" dirty="0"/>
              <a:t>Source: https://</a:t>
            </a:r>
            <a:r>
              <a:rPr lang="en-US" sz="1100" dirty="0" err="1"/>
              <a:t>news.netcraft.com</a:t>
            </a:r>
            <a:r>
              <a:rPr lang="en-US" sz="1100" dirty="0"/>
              <a:t>/archives/2018/01/19/january-2018-web-server-survey.html</a:t>
            </a:r>
          </a:p>
        </p:txBody>
      </p:sp>
    </p:spTree>
    <p:extLst>
      <p:ext uri="{BB962C8B-B14F-4D97-AF65-F5344CB8AC3E}">
        <p14:creationId xmlns:p14="http://schemas.microsoft.com/office/powerpoint/2010/main" val="96147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B13C-D290-0D4E-B68C-02E6FEC7F88F}"/>
              </a:ext>
            </a:extLst>
          </p:cNvPr>
          <p:cNvSpPr>
            <a:spLocks noGrp="1"/>
          </p:cNvSpPr>
          <p:nvPr>
            <p:ph type="title"/>
          </p:nvPr>
        </p:nvSpPr>
        <p:spPr/>
        <p:txBody>
          <a:bodyPr/>
          <a:lstStyle/>
          <a:p>
            <a:r>
              <a:rPr lang="en-US" sz="4000" dirty="0"/>
              <a:t>Apache HTTP Server Overview:</a:t>
            </a:r>
          </a:p>
        </p:txBody>
      </p:sp>
      <p:sp>
        <p:nvSpPr>
          <p:cNvPr id="3" name="Content Placeholder 2">
            <a:extLst>
              <a:ext uri="{FF2B5EF4-FFF2-40B4-BE49-F238E27FC236}">
                <a16:creationId xmlns:a16="http://schemas.microsoft.com/office/drawing/2014/main" id="{1B89F441-110C-1A4B-994B-96C2AF4C5BBF}"/>
              </a:ext>
            </a:extLst>
          </p:cNvPr>
          <p:cNvSpPr>
            <a:spLocks noGrp="1"/>
          </p:cNvSpPr>
          <p:nvPr>
            <p:ph idx="1"/>
          </p:nvPr>
        </p:nvSpPr>
        <p:spPr/>
        <p:txBody>
          <a:bodyPr/>
          <a:lstStyle/>
          <a:p>
            <a:r>
              <a:rPr lang="en-US" sz="2000" dirty="0"/>
              <a:t>Free and Open Source Technology</a:t>
            </a:r>
          </a:p>
          <a:p>
            <a:r>
              <a:rPr lang="en-US" sz="2000" dirty="0"/>
              <a:t>Multiple Scripting Language Support (PHP, Python, Perl ...)</a:t>
            </a:r>
          </a:p>
          <a:p>
            <a:r>
              <a:rPr lang="en-US" sz="2000" dirty="0"/>
              <a:t>Runs all Operating Systems</a:t>
            </a:r>
          </a:p>
          <a:p>
            <a:r>
              <a:rPr lang="en-US" sz="2000" dirty="0"/>
              <a:t>Web Server with modular design (you can enable or disable existing modules or add brand new modules)</a:t>
            </a:r>
          </a:p>
          <a:p>
            <a:r>
              <a:rPr lang="en-US" sz="2000" dirty="0"/>
              <a:t>Simple, Powerful file-based configuration.</a:t>
            </a:r>
          </a:p>
        </p:txBody>
      </p:sp>
      <p:sp>
        <p:nvSpPr>
          <p:cNvPr id="4" name="Date Placeholder 3">
            <a:extLst>
              <a:ext uri="{FF2B5EF4-FFF2-40B4-BE49-F238E27FC236}">
                <a16:creationId xmlns:a16="http://schemas.microsoft.com/office/drawing/2014/main" id="{F3944AD9-5A4C-6545-A7C2-BE5002ACA050}"/>
              </a:ext>
            </a:extLst>
          </p:cNvPr>
          <p:cNvSpPr>
            <a:spLocks noGrp="1"/>
          </p:cNvSpPr>
          <p:nvPr>
            <p:ph type="dt" sz="half" idx="10"/>
          </p:nvPr>
        </p:nvSpPr>
        <p:spPr/>
        <p:txBody>
          <a:bodyPr/>
          <a:lstStyle/>
          <a:p>
            <a:fld id="{75AA20C3-2B53-CC42-A4F9-F50DA5F2BCAA}" type="datetime1">
              <a:rPr lang="en-US" smtClean="0"/>
              <a:t>9/7/18</a:t>
            </a:fld>
            <a:endParaRPr lang="en-US"/>
          </a:p>
        </p:txBody>
      </p:sp>
      <p:sp>
        <p:nvSpPr>
          <p:cNvPr id="5" name="Footer Placeholder 4">
            <a:extLst>
              <a:ext uri="{FF2B5EF4-FFF2-40B4-BE49-F238E27FC236}">
                <a16:creationId xmlns:a16="http://schemas.microsoft.com/office/drawing/2014/main" id="{FCF54CC9-B5A1-554D-A66F-226A0388CF25}"/>
              </a:ext>
            </a:extLst>
          </p:cNvPr>
          <p:cNvSpPr>
            <a:spLocks noGrp="1"/>
          </p:cNvSpPr>
          <p:nvPr>
            <p:ph type="ftr" sz="quarter" idx="11"/>
          </p:nvPr>
        </p:nvSpPr>
        <p:spPr/>
        <p:txBody>
          <a:bodyPr/>
          <a:lstStyle/>
          <a:p>
            <a:r>
              <a:rPr lang="en-US"/>
              <a:t>Web Systems I</a:t>
            </a:r>
          </a:p>
        </p:txBody>
      </p:sp>
      <p:sp>
        <p:nvSpPr>
          <p:cNvPr id="6" name="Slide Number Placeholder 5">
            <a:extLst>
              <a:ext uri="{FF2B5EF4-FFF2-40B4-BE49-F238E27FC236}">
                <a16:creationId xmlns:a16="http://schemas.microsoft.com/office/drawing/2014/main" id="{D1D4932E-5DD8-074D-94FF-9E8C2D5DC8E4}"/>
              </a:ext>
            </a:extLst>
          </p:cNvPr>
          <p:cNvSpPr>
            <a:spLocks noGrp="1"/>
          </p:cNvSpPr>
          <p:nvPr>
            <p:ph type="sldNum" sz="quarter" idx="12"/>
          </p:nvPr>
        </p:nvSpPr>
        <p:spPr/>
        <p:txBody>
          <a:bodyPr/>
          <a:lstStyle/>
          <a:p>
            <a:fld id="{4303CC12-6ADC-6C48-8940-B4660CDF39C2}" type="slidenum">
              <a:rPr lang="en-US" smtClean="0"/>
              <a:t>8</a:t>
            </a:fld>
            <a:endParaRPr lang="en-US"/>
          </a:p>
        </p:txBody>
      </p:sp>
    </p:spTree>
    <p:extLst>
      <p:ext uri="{BB962C8B-B14F-4D97-AF65-F5344CB8AC3E}">
        <p14:creationId xmlns:p14="http://schemas.microsoft.com/office/powerpoint/2010/main" val="2446931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Anatomy of Apache Server</a:t>
            </a:r>
            <a:endParaRPr lang="en-US" dirty="0"/>
          </a:p>
        </p:txBody>
      </p:sp>
      <p:sp>
        <p:nvSpPr>
          <p:cNvPr id="3" name="Content Placeholder 2"/>
          <p:cNvSpPr>
            <a:spLocks noGrp="1"/>
          </p:cNvSpPr>
          <p:nvPr>
            <p:ph idx="1"/>
          </p:nvPr>
        </p:nvSpPr>
        <p:spPr/>
        <p:txBody>
          <a:bodyPr/>
          <a:lstStyle/>
          <a:p>
            <a:r>
              <a:rPr lang="en-US" dirty="0" err="1"/>
              <a:t>Httpd</a:t>
            </a:r>
            <a:endParaRPr lang="en-US" dirty="0"/>
          </a:p>
          <a:p>
            <a:pPr lvl="1"/>
            <a:r>
              <a:rPr lang="en-US" dirty="0"/>
              <a:t>Is the actual server executable/process</a:t>
            </a:r>
          </a:p>
          <a:p>
            <a:pPr lvl="1"/>
            <a:r>
              <a:rPr lang="en-US" dirty="0"/>
              <a:t>However it is not invoked directly by the user</a:t>
            </a:r>
          </a:p>
          <a:p>
            <a:pPr lvl="1"/>
            <a:r>
              <a:rPr lang="en-US" dirty="0"/>
              <a:t>It runs in the background</a:t>
            </a:r>
          </a:p>
          <a:p>
            <a:r>
              <a:rPr lang="en-US" dirty="0" err="1"/>
              <a:t>Apachectl</a:t>
            </a:r>
            <a:endParaRPr lang="en-US" dirty="0"/>
          </a:p>
          <a:p>
            <a:pPr lvl="1"/>
            <a:r>
              <a:rPr lang="en-US" dirty="0"/>
              <a:t>Is the front-end command to the </a:t>
            </a:r>
            <a:r>
              <a:rPr lang="en-US" dirty="0" err="1"/>
              <a:t>httpd</a:t>
            </a:r>
            <a:r>
              <a:rPr lang="en-US" dirty="0"/>
              <a:t> command</a:t>
            </a:r>
          </a:p>
          <a:p>
            <a:pPr lvl="1"/>
            <a:r>
              <a:rPr lang="en-US" dirty="0" err="1"/>
              <a:t>Apachectl</a:t>
            </a:r>
            <a:r>
              <a:rPr lang="en-US" dirty="0"/>
              <a:t> command is used to start/stop/restart the server</a:t>
            </a:r>
          </a:p>
          <a:p>
            <a:pPr lvl="1"/>
            <a:r>
              <a:rPr lang="en-US" dirty="0"/>
              <a:t>In some AMP distributions there are GUIs with buttons to do the </a:t>
            </a:r>
            <a:r>
              <a:rPr lang="en-US" dirty="0" err="1"/>
              <a:t>Apachectl</a:t>
            </a:r>
            <a:r>
              <a:rPr lang="en-US" dirty="0"/>
              <a:t> start/stop/ restart</a:t>
            </a:r>
          </a:p>
        </p:txBody>
      </p:sp>
      <p:sp>
        <p:nvSpPr>
          <p:cNvPr id="4" name="Date Placeholder 3"/>
          <p:cNvSpPr>
            <a:spLocks noGrp="1"/>
          </p:cNvSpPr>
          <p:nvPr>
            <p:ph type="dt" sz="half" idx="10"/>
          </p:nvPr>
        </p:nvSpPr>
        <p:spPr/>
        <p:txBody>
          <a:bodyPr/>
          <a:lstStyle/>
          <a:p>
            <a:fld id="{D132E55A-B1E3-B14E-85A0-9A04DB721B56}" type="datetime1">
              <a:rPr lang="en-US" smtClean="0"/>
              <a:t>9/7/18</a:t>
            </a:fld>
            <a:endParaRPr lang="en-US"/>
          </a:p>
        </p:txBody>
      </p:sp>
      <p:sp>
        <p:nvSpPr>
          <p:cNvPr id="5" name="Footer Placeholder 4"/>
          <p:cNvSpPr>
            <a:spLocks noGrp="1"/>
          </p:cNvSpPr>
          <p:nvPr>
            <p:ph type="ftr" sz="quarter" idx="11"/>
          </p:nvPr>
        </p:nvSpPr>
        <p:spPr/>
        <p:txBody>
          <a:bodyPr/>
          <a:lstStyle/>
          <a:p>
            <a:r>
              <a:rPr lang="en-US"/>
              <a:t>Web Systems I</a:t>
            </a:r>
          </a:p>
        </p:txBody>
      </p:sp>
      <p:sp>
        <p:nvSpPr>
          <p:cNvPr id="6" name="Slide Number Placeholder 5"/>
          <p:cNvSpPr>
            <a:spLocks noGrp="1"/>
          </p:cNvSpPr>
          <p:nvPr>
            <p:ph type="sldNum" sz="quarter" idx="12"/>
          </p:nvPr>
        </p:nvSpPr>
        <p:spPr/>
        <p:txBody>
          <a:bodyPr/>
          <a:lstStyle/>
          <a:p>
            <a:fld id="{4303CC12-6ADC-6C48-8940-B4660CDF39C2}" type="slidenum">
              <a:rPr lang="en-US" smtClean="0"/>
              <a:t>9</a:t>
            </a:fld>
            <a:endParaRPr lang="en-US"/>
          </a:p>
        </p:txBody>
      </p:sp>
    </p:spTree>
    <p:extLst>
      <p:ext uri="{BB962C8B-B14F-4D97-AF65-F5344CB8AC3E}">
        <p14:creationId xmlns:p14="http://schemas.microsoft.com/office/powerpoint/2010/main" val="2240770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PI Class Lectur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1750" cmpd="sng">
          <a:solidFill>
            <a:schemeClr val="accent1"/>
          </a:solidFill>
          <a:headEnd type="none" w="med" len="med"/>
          <a:tailEnd type="none" w="med" len="med"/>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28008</TotalTime>
  <Words>3130</Words>
  <Application>Microsoft Macintosh PowerPoint</Application>
  <PresentationFormat>On-screen Show (4:3)</PresentationFormat>
  <Paragraphs>630</Paragraphs>
  <Slides>57</Slides>
  <Notes>28</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ＭＳ Ｐゴシック</vt:lpstr>
      <vt:lpstr>Adobe Caslon Pro</vt:lpstr>
      <vt:lpstr>Arial</vt:lpstr>
      <vt:lpstr>Bitstream Vera Sans</vt:lpstr>
      <vt:lpstr>Calibri</vt:lpstr>
      <vt:lpstr>Kozuka Gothic Pro M</vt:lpstr>
      <vt:lpstr>News Gothic MT</vt:lpstr>
      <vt:lpstr>Times New Roman</vt:lpstr>
      <vt:lpstr>Wingdings</vt:lpstr>
      <vt:lpstr>Wingdings 2</vt:lpstr>
      <vt:lpstr>RPI Class Lecture</vt:lpstr>
      <vt:lpstr>Apache Web Server (httpd) and the AMP Stack </vt:lpstr>
      <vt:lpstr>Technology Solution Stacks</vt:lpstr>
      <vt:lpstr>Remember the  Three-Tier model</vt:lpstr>
      <vt:lpstr>AMP Stack</vt:lpstr>
      <vt:lpstr>AMP Stack</vt:lpstr>
      <vt:lpstr>About the Apache server</vt:lpstr>
      <vt:lpstr>Why we learn about Apache?</vt:lpstr>
      <vt:lpstr>Apache HTTP Server Overview:</vt:lpstr>
      <vt:lpstr>Anatomy of Apache Server</vt:lpstr>
      <vt:lpstr>XAMPP – GUI</vt:lpstr>
      <vt:lpstr>Anatomy of Apache Server</vt:lpstr>
      <vt:lpstr>Apache Server Configuration Files</vt:lpstr>
      <vt:lpstr>httpd.conf</vt:lpstr>
      <vt:lpstr>Anatomy of httpd.conf</vt:lpstr>
      <vt:lpstr>httpd.conf Contexts</vt:lpstr>
      <vt:lpstr>httpd.conf Contexts</vt:lpstr>
      <vt:lpstr>Httpd.conf example</vt:lpstr>
      <vt:lpstr>Httpd.conf example (cont)</vt:lpstr>
      <vt:lpstr>A note on paths</vt:lpstr>
      <vt:lpstr>A note on paths</vt:lpstr>
      <vt:lpstr>Anatomy of httpd.conf</vt:lpstr>
      <vt:lpstr>Global configuration</vt:lpstr>
      <vt:lpstr>Global config directives</vt:lpstr>
      <vt:lpstr>Global config directives</vt:lpstr>
      <vt:lpstr>Global config directives</vt:lpstr>
      <vt:lpstr>Modules</vt:lpstr>
      <vt:lpstr>Modules</vt:lpstr>
      <vt:lpstr>Module examples</vt:lpstr>
      <vt:lpstr>Main Server configuration</vt:lpstr>
      <vt:lpstr>Main server configuration</vt:lpstr>
      <vt:lpstr>Directory based configuration</vt:lpstr>
      <vt:lpstr>Directory based configuration</vt:lpstr>
      <vt:lpstr>Common directory-based directives</vt:lpstr>
      <vt:lpstr>Directory-based access control – pre 2.4v</vt:lpstr>
      <vt:lpstr>Directory-based access control</vt:lpstr>
      <vt:lpstr>Directory-based overriding</vt:lpstr>
      <vt:lpstr>Directory-based access control – 2.4+</vt:lpstr>
      <vt:lpstr>.htaccess</vt:lpstr>
      <vt:lpstr>Common uses of .htaccess</vt:lpstr>
      <vt:lpstr>Use .htaccess when ...</vt:lpstr>
      <vt:lpstr>Don’t use  .htaccess</vt:lpstr>
      <vt:lpstr>.htaccess concerns</vt:lpstr>
      <vt:lpstr>Virtual hosts</vt:lpstr>
      <vt:lpstr>IP-based virtual hosts</vt:lpstr>
      <vt:lpstr>Name-based virtual hosts</vt:lpstr>
      <vt:lpstr>Recall from the previous lecture…</vt:lpstr>
      <vt:lpstr>Name-based virtual hosts</vt:lpstr>
      <vt:lpstr>Name-based virtual host example</vt:lpstr>
      <vt:lpstr>Wait a minute...</vt:lpstr>
      <vt:lpstr>Wait a minute...</vt:lpstr>
      <vt:lpstr>No DNS record? No Problem</vt:lpstr>
      <vt:lpstr>The rest of the stack...</vt:lpstr>
      <vt:lpstr>Your OS</vt:lpstr>
      <vt:lpstr>About MySQL</vt:lpstr>
      <vt:lpstr>PHP</vt:lpstr>
      <vt:lpstr>Recommended Software</vt:lpstr>
      <vt:lpstr>&lt;/class&gt;</vt:lpstr>
    </vt:vector>
  </TitlesOfParts>
  <Company>Rensselaer Polytechnic Institute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Patrick West</dc:creator>
  <cp:lastModifiedBy>Munasinghe, Thilanka</cp:lastModifiedBy>
  <cp:revision>523</cp:revision>
  <dcterms:created xsi:type="dcterms:W3CDTF">2009-10-22T03:28:47Z</dcterms:created>
  <dcterms:modified xsi:type="dcterms:W3CDTF">2018-09-07T14:45:33Z</dcterms:modified>
</cp:coreProperties>
</file>